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70" r:id="rId2"/>
    <p:sldId id="266" r:id="rId3"/>
    <p:sldId id="256" r:id="rId4"/>
    <p:sldId id="283" r:id="rId5"/>
    <p:sldId id="294" r:id="rId6"/>
    <p:sldId id="258" r:id="rId7"/>
    <p:sldId id="284" r:id="rId8"/>
    <p:sldId id="289" r:id="rId9"/>
    <p:sldId id="287" r:id="rId10"/>
    <p:sldId id="259" r:id="rId11"/>
    <p:sldId id="288" r:id="rId12"/>
    <p:sldId id="291" r:id="rId13"/>
    <p:sldId id="260" r:id="rId14"/>
    <p:sldId id="292" r:id="rId15"/>
    <p:sldId id="295" r:id="rId16"/>
    <p:sldId id="293" r:id="rId17"/>
    <p:sldId id="264" r:id="rId18"/>
    <p:sldId id="278" r:id="rId19"/>
  </p:sldIdLst>
  <p:sldSz cx="18288000" cy="10287000"/>
  <p:notesSz cx="6858000" cy="9144000"/>
  <p:embeddedFontLst>
    <p:embeddedFont>
      <p:font typeface="Aldhabi" panose="01000000000000000000" pitchFamily="2" charset="-78"/>
      <p:regular r:id="rId21"/>
    </p:embeddedFont>
    <p:embeddedFont>
      <p:font typeface="Baloo" panose="03080902040302020200" pitchFamily="66" charset="0"/>
      <p:regular r:id="rId22"/>
    </p:embeddedFont>
    <p:embeddedFont>
      <p:font typeface="Berlin Sans FB Demi" panose="020E0802020502020306" pitchFamily="34" charset="0"/>
      <p:bold r:id="rId23"/>
    </p:embeddedFont>
    <p:embeddedFont>
      <p:font typeface="Bernard MT Condensed" panose="02050806060905020404" pitchFamily="18" charset="0"/>
      <p:regular r:id="rId24"/>
    </p:embeddedFont>
    <p:embeddedFont>
      <p:font typeface="Black Ops One" panose="02000000000000000000" pitchFamily="2" charset="0"/>
      <p:regular r:id="rId25"/>
    </p:embeddedFont>
    <p:embeddedFont>
      <p:font typeface="Bodoni MT Black" panose="02070A03080606020203" pitchFamily="18" charset="0"/>
      <p:bold r:id="rId26"/>
      <p:boldItalic r:id="rId27"/>
    </p:embeddedFont>
    <p:embeddedFont>
      <p:font typeface="Bowlby One SC" panose="02000505060000020004" pitchFamily="2" charset="0"/>
      <p:regular r:id="rId28"/>
    </p:embeddedFont>
    <p:embeddedFont>
      <p:font typeface="Bungee" panose="020B0604020202020204" charset="0"/>
      <p:regular r:id="rId29"/>
    </p:embeddedFont>
    <p:embeddedFont>
      <p:font typeface="Bungee Outline" panose="020B0604020202020204" charset="0"/>
      <p:regular r:id="rId30"/>
    </p:embeddedFont>
    <p:embeddedFont>
      <p:font typeface="DecoType Thuluth" panose="02010000000000000000" pitchFamily="2" charset="-78"/>
      <p:regular r:id="rId31"/>
    </p:embeddedFont>
    <p:embeddedFont>
      <p:font typeface="Dubai Medium" panose="020B0603030403030204" pitchFamily="34" charset="-78"/>
      <p:regular r:id="rId32"/>
    </p:embeddedFont>
    <p:embeddedFont>
      <p:font typeface="Impact" panose="020B0806030902050204" pitchFamily="34" charset="0"/>
      <p:regular r:id="rId33"/>
    </p:embeddedFont>
    <p:embeddedFont>
      <p:font typeface="Kufi Extended Outline" panose="04010401010101010101" pitchFamily="82" charset="-78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Stencil" panose="040409050D0802020404" pitchFamily="8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Sobih" initials="RS" lastIdx="1" clrIdx="0">
    <p:extLst>
      <p:ext uri="{19B8F6BF-5375-455C-9EA6-DF929625EA0E}">
        <p15:presenceInfo xmlns:p15="http://schemas.microsoft.com/office/powerpoint/2012/main" userId="23d447d0b33915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71"/>
    <a:srgbClr val="E359FC"/>
    <a:srgbClr val="FF0000"/>
    <a:srgbClr val="FB53E3"/>
    <a:srgbClr val="3EDAFF"/>
    <a:srgbClr val="F351DE"/>
    <a:srgbClr val="00F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B375E-5B31-4348-8765-F9E7700B2D2A}">
  <a:tblStyle styleId="{FE4B375E-5B31-4348-8765-F9E7700B2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94291" autoAdjust="0"/>
  </p:normalViewPr>
  <p:slideViewPr>
    <p:cSldViewPr snapToGrid="0">
      <p:cViewPr varScale="1">
        <p:scale>
          <a:sx n="46" d="100"/>
          <a:sy n="46" d="100"/>
        </p:scale>
        <p:origin x="83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860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94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218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07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38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09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61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webp"/><Relationship Id="rId4" Type="http://schemas.openxmlformats.org/officeDocument/2006/relationships/image" Target="../media/image22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27"/>
          <p:cNvCxnSpPr/>
          <p:nvPr/>
        </p:nvCxnSpPr>
        <p:spPr>
          <a:xfrm rot="10800000">
            <a:off x="16608767" y="-2760289"/>
            <a:ext cx="0" cy="6114559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27"/>
          <p:cNvCxnSpPr/>
          <p:nvPr/>
        </p:nvCxnSpPr>
        <p:spPr>
          <a:xfrm rot="10800000">
            <a:off x="16608767" y="5789960"/>
            <a:ext cx="0" cy="507941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27"/>
          <p:cNvSpPr txBox="1"/>
          <p:nvPr/>
        </p:nvSpPr>
        <p:spPr>
          <a:xfrm>
            <a:off x="8239991" y="3712339"/>
            <a:ext cx="6904302" cy="1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defTabSz="914400" rtl="0" eaLnBrk="1" fontAlgn="auto" latinLnBrk="0" hangingPunct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الأستاذ المشرف:  سامر شرف</a:t>
            </a:r>
            <a:endParaRPr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6716270" y="764571"/>
            <a:ext cx="9320233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4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erlin Sans FB Demi" panose="020E0802020502020306" pitchFamily="34" charset="0"/>
                <a:ea typeface="Bungee Outline"/>
                <a:cs typeface="Bungee Outline"/>
                <a:sym typeface="Bungee Outline"/>
              </a:rPr>
              <a:t>EMS project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rlin Sans FB Demi" panose="020E0802020502020306" pitchFamily="34" charset="0"/>
              <a:sym typeface="Arial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15896330" y="3980824"/>
            <a:ext cx="1424871" cy="1162676"/>
          </a:xfrm>
          <a:custGeom>
            <a:avLst/>
            <a:gdLst/>
            <a:ahLst/>
            <a:cxnLst/>
            <a:rect l="l" t="t" r="r" b="b"/>
            <a:pathLst>
              <a:path w="2489840" h="2233475" extrusionOk="0">
                <a:moveTo>
                  <a:pt x="0" y="0"/>
                </a:moveTo>
                <a:lnTo>
                  <a:pt x="2489839" y="0"/>
                </a:lnTo>
                <a:lnTo>
                  <a:pt x="2489839" y="2233476"/>
                </a:lnTo>
                <a:lnTo>
                  <a:pt x="0" y="2233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6005F-6FA6-1572-C2B6-A0F8CFD2F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07" y="240000"/>
            <a:ext cx="5932200" cy="593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B4166-498C-6AE5-3D9C-CADA206CF719}"/>
              </a:ext>
            </a:extLst>
          </p:cNvPr>
          <p:cNvSpPr txBox="1"/>
          <p:nvPr/>
        </p:nvSpPr>
        <p:spPr>
          <a:xfrm>
            <a:off x="6576097" y="8067610"/>
            <a:ext cx="870758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155000"/>
              </a:lnSpc>
            </a:pPr>
            <a:r>
              <a:rPr lang="ar-SY" sz="6000" i="1" dirty="0">
                <a:solidFill>
                  <a:srgbClr val="FFC000"/>
                </a:solidFill>
                <a:latin typeface="Bungee"/>
                <a:cs typeface="Bold Italic Art" panose="02010400000000000000" pitchFamily="2" charset="-78"/>
              </a:rPr>
              <a:t>مقابلة مرحلية مشروع 1</a:t>
            </a:r>
            <a:endParaRPr lang="en-US" sz="6000" i="1" dirty="0">
              <a:solidFill>
                <a:srgbClr val="FFC000"/>
              </a:solidFill>
              <a:latin typeface="Bungee"/>
              <a:cs typeface="Bold Italic Art" panose="0201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 rot="1071752">
            <a:off x="13166649" y="5266952"/>
            <a:ext cx="2644467" cy="3055582"/>
          </a:xfrm>
          <a:custGeom>
            <a:avLst/>
            <a:gdLst/>
            <a:ahLst/>
            <a:cxnLst/>
            <a:rect l="l" t="t" r="r" b="b"/>
            <a:pathLst>
              <a:path w="2644467" h="3055582" extrusionOk="0">
                <a:moveTo>
                  <a:pt x="0" y="0"/>
                </a:moveTo>
                <a:lnTo>
                  <a:pt x="2644467" y="0"/>
                </a:lnTo>
                <a:lnTo>
                  <a:pt x="2644467" y="3055581"/>
                </a:lnTo>
                <a:lnTo>
                  <a:pt x="0" y="3055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16"/>
          <p:cNvSpPr txBox="1"/>
          <p:nvPr/>
        </p:nvSpPr>
        <p:spPr>
          <a:xfrm>
            <a:off x="11217489" y="809994"/>
            <a:ext cx="6052202" cy="350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 dirty="0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Event planner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C9319-A1C0-9825-0519-92F5F20C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49" y="1034462"/>
            <a:ext cx="4823106" cy="8396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5D1F7-91AE-0782-2A08-280E1D6A8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1034462"/>
            <a:ext cx="4667544" cy="8338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987206" y="726580"/>
            <a:ext cx="1435515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600" dirty="0">
                <a:solidFill>
                  <a:srgbClr val="00FECA"/>
                </a:solidFill>
                <a:latin typeface="Bowlby One SC" panose="02000505060000020004" pitchFamily="2" charset="0"/>
                <a:sym typeface="Lato"/>
              </a:rPr>
              <a:t>Eventful </a:t>
            </a:r>
            <a:endParaRPr kumimoji="0" lang="en-US" sz="9600" b="0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owlby One SC" panose="02000505060000020004" pitchFamily="2" charset="0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11287" y="3462876"/>
            <a:ext cx="17065425" cy="6547792"/>
          </a:xfrm>
          <a:custGeom>
            <a:avLst/>
            <a:gdLst/>
            <a:ahLst/>
            <a:cxnLst/>
            <a:rect l="l" t="t" r="r" b="b"/>
            <a:pathLst>
              <a:path w="4494597" h="1320721" extrusionOk="0">
                <a:moveTo>
                  <a:pt x="23137" y="0"/>
                </a:moveTo>
                <a:lnTo>
                  <a:pt x="4471460" y="0"/>
                </a:lnTo>
                <a:cubicBezTo>
                  <a:pt x="4484238" y="0"/>
                  <a:pt x="4494597" y="10359"/>
                  <a:pt x="4494597" y="23137"/>
                </a:cubicBezTo>
                <a:lnTo>
                  <a:pt x="4494597" y="1297584"/>
                </a:lnTo>
                <a:cubicBezTo>
                  <a:pt x="4494597" y="1303720"/>
                  <a:pt x="4492159" y="1309605"/>
                  <a:pt x="4487820" y="1313944"/>
                </a:cubicBezTo>
                <a:cubicBezTo>
                  <a:pt x="4483481" y="1318283"/>
                  <a:pt x="4477596" y="1320721"/>
                  <a:pt x="4471460" y="1320721"/>
                </a:cubicBezTo>
                <a:lnTo>
                  <a:pt x="23137" y="1320721"/>
                </a:lnTo>
                <a:cubicBezTo>
                  <a:pt x="10359" y="1320721"/>
                  <a:pt x="0" y="1310362"/>
                  <a:pt x="0" y="1297584"/>
                </a:cubicBezTo>
                <a:lnTo>
                  <a:pt x="0" y="23137"/>
                </a:lnTo>
                <a:cubicBezTo>
                  <a:pt x="0" y="10359"/>
                  <a:pt x="10359" y="0"/>
                  <a:pt x="2313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57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0869211" y="6110358"/>
            <a:ext cx="3526453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التنبيهات الشخصية</a:t>
            </a:r>
            <a:endParaRPr kumimoji="0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5006953" y="6125747"/>
            <a:ext cx="20473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الميزات :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294868" y="3922993"/>
            <a:ext cx="13989695" cy="150810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lnSpc>
                <a:spcPct val="140000"/>
              </a:lnSpc>
            </a:pP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مجموعة ضخمة من الأفكار والتصاميم المختلفة للحفلات، مما يساعد المستخدمين على العثور على الإلهام لتخطيط حفلتهم. 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15629319" y="3997786"/>
            <a:ext cx="1384515" cy="7386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تعريف :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FBA15-2586-650D-0FCD-0A17D11F7EF2}"/>
              </a:ext>
            </a:extLst>
          </p:cNvPr>
          <p:cNvSpPr txBox="1"/>
          <p:nvPr/>
        </p:nvSpPr>
        <p:spPr>
          <a:xfrm>
            <a:off x="611287" y="6179608"/>
            <a:ext cx="4628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توفير معلومات شاملة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8F295-2DB8-9C7C-09B5-7CC6FE2C8387}"/>
              </a:ext>
            </a:extLst>
          </p:cNvPr>
          <p:cNvSpPr txBox="1"/>
          <p:nvPr/>
        </p:nvSpPr>
        <p:spPr>
          <a:xfrm>
            <a:off x="15681204" y="7781476"/>
            <a:ext cx="157363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العيوب: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12" name="Google Shape;630;p38">
            <a:extLst>
              <a:ext uri="{FF2B5EF4-FFF2-40B4-BE49-F238E27FC236}">
                <a16:creationId xmlns:a16="http://schemas.microsoft.com/office/drawing/2014/main" id="{11EB4718-C3E7-02F1-FDF0-C2F252526C40}"/>
              </a:ext>
            </a:extLst>
          </p:cNvPr>
          <p:cNvSpPr/>
          <p:nvPr/>
        </p:nvSpPr>
        <p:spPr>
          <a:xfrm rot="1164827">
            <a:off x="5418639" y="6214681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" name="Google Shape;630;p38">
            <a:extLst>
              <a:ext uri="{FF2B5EF4-FFF2-40B4-BE49-F238E27FC236}">
                <a16:creationId xmlns:a16="http://schemas.microsoft.com/office/drawing/2014/main" id="{5614877C-8355-E8FA-8D49-2BCE2DBDE116}"/>
              </a:ext>
            </a:extLst>
          </p:cNvPr>
          <p:cNvSpPr/>
          <p:nvPr/>
        </p:nvSpPr>
        <p:spPr>
          <a:xfrm rot="1164827">
            <a:off x="14758414" y="6241305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0A3E3-5DE5-1EFB-21D0-5320F0C3AAF9}"/>
              </a:ext>
            </a:extLst>
          </p:cNvPr>
          <p:cNvSpPr txBox="1"/>
          <p:nvPr/>
        </p:nvSpPr>
        <p:spPr>
          <a:xfrm>
            <a:off x="11481887" y="7626265"/>
            <a:ext cx="3215181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محدودًا جغرافيًا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16" name="Google Shape;630;p38">
            <a:extLst>
              <a:ext uri="{FF2B5EF4-FFF2-40B4-BE49-F238E27FC236}">
                <a16:creationId xmlns:a16="http://schemas.microsoft.com/office/drawing/2014/main" id="{7A211849-B466-A36D-B35D-E6EEE2530264}"/>
              </a:ext>
            </a:extLst>
          </p:cNvPr>
          <p:cNvSpPr/>
          <p:nvPr/>
        </p:nvSpPr>
        <p:spPr>
          <a:xfrm rot="1164827">
            <a:off x="15055479" y="7891711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7DC079-A7D3-78FC-3D37-DB11CA563B94}"/>
              </a:ext>
            </a:extLst>
          </p:cNvPr>
          <p:cNvSpPr txBox="1"/>
          <p:nvPr/>
        </p:nvSpPr>
        <p:spPr>
          <a:xfrm>
            <a:off x="611286" y="7858420"/>
            <a:ext cx="71248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صعوبة في </a:t>
            </a: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تصفية النتائج والعثور على الفعاليات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20" name="Google Shape;630;p38">
            <a:extLst>
              <a:ext uri="{FF2B5EF4-FFF2-40B4-BE49-F238E27FC236}">
                <a16:creationId xmlns:a16="http://schemas.microsoft.com/office/drawing/2014/main" id="{FCB23ADD-2BC7-4907-CC2E-ECA88D63456D}"/>
              </a:ext>
            </a:extLst>
          </p:cNvPr>
          <p:cNvSpPr/>
          <p:nvPr/>
        </p:nvSpPr>
        <p:spPr>
          <a:xfrm rot="1164827">
            <a:off x="7976094" y="7939660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645;p38">
            <a:extLst>
              <a:ext uri="{FF2B5EF4-FFF2-40B4-BE49-F238E27FC236}">
                <a16:creationId xmlns:a16="http://schemas.microsoft.com/office/drawing/2014/main" id="{7FCFA454-C540-3026-A3E0-7C3B05D86EB2}"/>
              </a:ext>
            </a:extLst>
          </p:cNvPr>
          <p:cNvSpPr/>
          <p:nvPr/>
        </p:nvSpPr>
        <p:spPr>
          <a:xfrm>
            <a:off x="484759" y="448640"/>
            <a:ext cx="1620217" cy="2094062"/>
          </a:xfrm>
          <a:custGeom>
            <a:avLst/>
            <a:gdLst/>
            <a:ahLst/>
            <a:cxnLst/>
            <a:rect l="l" t="t" r="r" b="b"/>
            <a:pathLst>
              <a:path w="943889" h="1171872" extrusionOk="0">
                <a:moveTo>
                  <a:pt x="0" y="0"/>
                </a:moveTo>
                <a:lnTo>
                  <a:pt x="943889" y="0"/>
                </a:lnTo>
                <a:lnTo>
                  <a:pt x="943889" y="1171872"/>
                </a:lnTo>
                <a:lnTo>
                  <a:pt x="0" y="117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CBFF8-2C6D-1FEE-CC40-AC217E034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6953" y="39377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31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22"/>
          <p:cNvCxnSpPr/>
          <p:nvPr/>
        </p:nvCxnSpPr>
        <p:spPr>
          <a:xfrm>
            <a:off x="18245046" y="693045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22"/>
          <p:cNvSpPr/>
          <p:nvPr/>
        </p:nvSpPr>
        <p:spPr>
          <a:xfrm flipH="1">
            <a:off x="-200115" y="8720109"/>
            <a:ext cx="1655218" cy="1773719"/>
          </a:xfrm>
          <a:custGeom>
            <a:avLst/>
            <a:gdLst/>
            <a:ahLst/>
            <a:cxnLst/>
            <a:rect l="l" t="t" r="r" b="b"/>
            <a:pathLst>
              <a:path w="3271063" h="3445120" extrusionOk="0">
                <a:moveTo>
                  <a:pt x="3271063" y="0"/>
                </a:moveTo>
                <a:lnTo>
                  <a:pt x="0" y="0"/>
                </a:lnTo>
                <a:lnTo>
                  <a:pt x="0" y="3445119"/>
                </a:lnTo>
                <a:lnTo>
                  <a:pt x="3271063" y="3445119"/>
                </a:lnTo>
                <a:lnTo>
                  <a:pt x="327106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95" name="Google Shape;295;p22"/>
          <p:cNvCxnSpPr/>
          <p:nvPr/>
        </p:nvCxnSpPr>
        <p:spPr>
          <a:xfrm>
            <a:off x="-2084597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22"/>
          <p:cNvCxnSpPr/>
          <p:nvPr/>
        </p:nvCxnSpPr>
        <p:spPr>
          <a:xfrm>
            <a:off x="14951082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F7D4CC-1A6A-B3C4-6383-38231A68AFC4}"/>
              </a:ext>
            </a:extLst>
          </p:cNvPr>
          <p:cNvSpPr txBox="1"/>
          <p:nvPr/>
        </p:nvSpPr>
        <p:spPr>
          <a:xfrm>
            <a:off x="3977175" y="245714"/>
            <a:ext cx="10333649" cy="184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9499" dirty="0">
                <a:solidFill>
                  <a:schemeClr val="bg1">
                    <a:lumMod val="95000"/>
                  </a:schemeClr>
                </a:solidFill>
                <a:latin typeface="Bungee Outline"/>
                <a:sym typeface="Lato"/>
              </a:rPr>
              <a:t>Eventful</a:t>
            </a:r>
            <a:endParaRPr lang="en-US" sz="9499" dirty="0">
              <a:solidFill>
                <a:schemeClr val="bg1">
                  <a:lumMod val="95000"/>
                </a:schemeClr>
              </a:solidFill>
              <a:latin typeface="Bungee Outli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1C3868-CAB5-04A6-1FBF-277DAB732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6" r="18310"/>
          <a:stretch/>
        </p:blipFill>
        <p:spPr>
          <a:xfrm>
            <a:off x="1486685" y="2872804"/>
            <a:ext cx="3700465" cy="6856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74544-748A-A256-9E79-A16F2921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95" y="2092245"/>
            <a:ext cx="3700464" cy="8005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D20DC7-C1A4-FF1F-EC15-DD153DFD0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304" y="3558851"/>
            <a:ext cx="4736842" cy="47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17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7"/>
          <p:cNvSpPr txBox="1"/>
          <p:nvPr/>
        </p:nvSpPr>
        <p:spPr>
          <a:xfrm>
            <a:off x="1028700" y="700087"/>
            <a:ext cx="16230600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9499" dirty="0">
                <a:solidFill>
                  <a:srgbClr val="FFF143"/>
                </a:solidFill>
                <a:latin typeface="Bungee Outline"/>
                <a:sym typeface="Bungee Outline"/>
              </a:rPr>
              <a:t>وظائف التطبيق الوظيفية</a:t>
            </a:r>
            <a:r>
              <a:rPr lang="en-US" sz="9499" dirty="0">
                <a:solidFill>
                  <a:srgbClr val="FFF143"/>
                </a:solidFill>
                <a:latin typeface="Bungee Outline"/>
                <a:sym typeface="Bungee Outline"/>
              </a:rPr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7782D-E6CC-EC4D-833E-06BA2A9ED83A}"/>
              </a:ext>
            </a:extLst>
          </p:cNvPr>
          <p:cNvSpPr txBox="1"/>
          <p:nvPr/>
        </p:nvSpPr>
        <p:spPr>
          <a:xfrm>
            <a:off x="11263746" y="2454285"/>
            <a:ext cx="6172200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1_ تسجيل الدخول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2_نسيان كلمة السر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3_رمز التحقق لإعادة ضبط كلمة السر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4_إعادة تعيين كلمة السر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5_إنشاء حفلة جديدة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6_اختيار نوع الحفلة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7_اختيار موعد الحفلة والصالة المناسبة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8_اختيار الضيافة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9_اختيار الزينة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9_إدخال الرصيد للمحفظة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10_الدفع واقتطاع الرصيد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11_إضافة خدمات جديدة</a:t>
            </a:r>
          </a:p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12_البحث ضمن التطبيق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52B05-EF03-653F-D61B-8DF4BAEBF910}"/>
              </a:ext>
            </a:extLst>
          </p:cNvPr>
          <p:cNvSpPr txBox="1"/>
          <p:nvPr/>
        </p:nvSpPr>
        <p:spPr>
          <a:xfrm>
            <a:off x="853490" y="2454285"/>
            <a:ext cx="49668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500" b="1" dirty="0">
                <a:solidFill>
                  <a:srgbClr val="FFFFFF"/>
                </a:solidFill>
                <a:latin typeface="Lato"/>
                <a:ea typeface="Lato"/>
              </a:rPr>
              <a:t>_13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 إشعارات التطبيق</a:t>
            </a:r>
          </a:p>
          <a:p>
            <a:pPr algn="r" rtl="1"/>
            <a:r>
              <a:rPr lang="en-US" sz="3500" b="1" dirty="0">
                <a:solidFill>
                  <a:srgbClr val="FFFFFF"/>
                </a:solidFill>
                <a:latin typeface="Lato"/>
                <a:ea typeface="Lato"/>
              </a:rPr>
              <a:t>14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_تسجيل الخروج للمستخدم</a:t>
            </a:r>
          </a:p>
          <a:p>
            <a:pPr algn="r" rtl="1"/>
            <a:r>
              <a:rPr lang="en-US" sz="3500" b="1" dirty="0">
                <a:solidFill>
                  <a:srgbClr val="FFFFFF"/>
                </a:solidFill>
                <a:latin typeface="Lato"/>
                <a:ea typeface="Lato"/>
              </a:rPr>
              <a:t>15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_جدول زمني للحفلة</a:t>
            </a:r>
            <a:endParaRPr lang="en-US" sz="3500" b="1" dirty="0">
              <a:solidFill>
                <a:srgbClr val="FFFFFF"/>
              </a:solidFill>
              <a:latin typeface="Lato"/>
              <a:ea typeface="Lato"/>
            </a:endParaRPr>
          </a:p>
        </p:txBody>
      </p:sp>
      <p:sp>
        <p:nvSpPr>
          <p:cNvPr id="6" name="Google Shape;192;p18">
            <a:extLst>
              <a:ext uri="{FF2B5EF4-FFF2-40B4-BE49-F238E27FC236}">
                <a16:creationId xmlns:a16="http://schemas.microsoft.com/office/drawing/2014/main" id="{48DDCACC-2080-2CEA-1D94-BE3AD282D67B}"/>
              </a:ext>
            </a:extLst>
          </p:cNvPr>
          <p:cNvSpPr/>
          <p:nvPr/>
        </p:nvSpPr>
        <p:spPr>
          <a:xfrm>
            <a:off x="8025923" y="2596526"/>
            <a:ext cx="1550539" cy="1423677"/>
          </a:xfrm>
          <a:custGeom>
            <a:avLst/>
            <a:gdLst/>
            <a:ahLst/>
            <a:cxnLst/>
            <a:rect l="l" t="t" r="r" b="b"/>
            <a:pathLst>
              <a:path w="1550539" h="1423677" extrusionOk="0">
                <a:moveTo>
                  <a:pt x="0" y="0"/>
                </a:moveTo>
                <a:lnTo>
                  <a:pt x="1550539" y="0"/>
                </a:lnTo>
                <a:lnTo>
                  <a:pt x="1550539" y="1423677"/>
                </a:lnTo>
                <a:lnTo>
                  <a:pt x="0" y="1423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190;p18">
            <a:extLst>
              <a:ext uri="{FF2B5EF4-FFF2-40B4-BE49-F238E27FC236}">
                <a16:creationId xmlns:a16="http://schemas.microsoft.com/office/drawing/2014/main" id="{DA53A7A7-231E-9BA7-067A-B59EB9359808}"/>
              </a:ext>
            </a:extLst>
          </p:cNvPr>
          <p:cNvSpPr/>
          <p:nvPr/>
        </p:nvSpPr>
        <p:spPr>
          <a:xfrm>
            <a:off x="8241049" y="8160352"/>
            <a:ext cx="1466558" cy="1426561"/>
          </a:xfrm>
          <a:custGeom>
            <a:avLst/>
            <a:gdLst/>
            <a:ahLst/>
            <a:cxnLst/>
            <a:rect l="l" t="t" r="r" b="b"/>
            <a:pathLst>
              <a:path w="1466558" h="1426561" extrusionOk="0">
                <a:moveTo>
                  <a:pt x="0" y="0"/>
                </a:moveTo>
                <a:lnTo>
                  <a:pt x="1466558" y="0"/>
                </a:lnTo>
                <a:lnTo>
                  <a:pt x="1466558" y="1426561"/>
                </a:lnTo>
                <a:lnTo>
                  <a:pt x="0" y="1426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Google Shape;209;p19">
            <a:extLst>
              <a:ext uri="{FF2B5EF4-FFF2-40B4-BE49-F238E27FC236}">
                <a16:creationId xmlns:a16="http://schemas.microsoft.com/office/drawing/2014/main" id="{142D7631-0B22-FA9E-9491-E34B68857D88}"/>
              </a:ext>
            </a:extLst>
          </p:cNvPr>
          <p:cNvSpPr/>
          <p:nvPr/>
        </p:nvSpPr>
        <p:spPr>
          <a:xfrm>
            <a:off x="2171301" y="4836988"/>
            <a:ext cx="3348047" cy="5250156"/>
          </a:xfrm>
          <a:custGeom>
            <a:avLst/>
            <a:gdLst/>
            <a:ahLst/>
            <a:cxnLst/>
            <a:rect l="l" t="t" r="r" b="b"/>
            <a:pathLst>
              <a:path w="4863303" h="7792033" extrusionOk="0">
                <a:moveTo>
                  <a:pt x="0" y="0"/>
                </a:moveTo>
                <a:lnTo>
                  <a:pt x="4863304" y="0"/>
                </a:lnTo>
                <a:lnTo>
                  <a:pt x="4863304" y="7792034"/>
                </a:lnTo>
                <a:lnTo>
                  <a:pt x="0" y="7792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17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7"/>
          <p:cNvSpPr txBox="1"/>
          <p:nvPr/>
        </p:nvSpPr>
        <p:spPr>
          <a:xfrm>
            <a:off x="1028700" y="700087"/>
            <a:ext cx="16230600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9499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ungee Outline"/>
                <a:cs typeface="Arial"/>
                <a:sym typeface="Bungee Outline"/>
              </a:rPr>
              <a:t>وظائف التطبيق ال</a:t>
            </a:r>
            <a:r>
              <a:rPr lang="ar-SY" sz="9499" dirty="0">
                <a:solidFill>
                  <a:srgbClr val="00B050"/>
                </a:solidFill>
                <a:latin typeface="Bungee Outline"/>
                <a:sym typeface="Bungee Outline"/>
              </a:rPr>
              <a:t>ا</a:t>
            </a:r>
            <a:r>
              <a:rPr kumimoji="0" lang="ar-SY" sz="9499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ungee Outline"/>
                <a:cs typeface="Arial"/>
                <a:sym typeface="Bungee Outline"/>
              </a:rPr>
              <a:t>خرى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7782D-E6CC-EC4D-833E-06BA2A9ED83A}"/>
              </a:ext>
            </a:extLst>
          </p:cNvPr>
          <p:cNvSpPr txBox="1"/>
          <p:nvPr/>
        </p:nvSpPr>
        <p:spPr>
          <a:xfrm>
            <a:off x="11035145" y="3064376"/>
            <a:ext cx="622415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1_ السرعة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2_الأمان والحماية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3_سهولة الاستخدام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4_الدعم اللغوي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5_الوضع الليلي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6_ إضافة الى المفضلة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ar-SY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grpSp>
        <p:nvGrpSpPr>
          <p:cNvPr id="2" name="Google Shape;456;p29">
            <a:extLst>
              <a:ext uri="{FF2B5EF4-FFF2-40B4-BE49-F238E27FC236}">
                <a16:creationId xmlns:a16="http://schemas.microsoft.com/office/drawing/2014/main" id="{F7281A01-F564-7E77-5503-2A25A615D9D6}"/>
              </a:ext>
            </a:extLst>
          </p:cNvPr>
          <p:cNvGrpSpPr/>
          <p:nvPr/>
        </p:nvGrpSpPr>
        <p:grpSpPr>
          <a:xfrm>
            <a:off x="7946312" y="3366256"/>
            <a:ext cx="4317695" cy="215699"/>
            <a:chOff x="-1568" y="-51"/>
            <a:chExt cx="1273136" cy="63602"/>
          </a:xfrm>
        </p:grpSpPr>
        <p:sp>
          <p:nvSpPr>
            <p:cNvPr id="4" name="Google Shape;457;p29">
              <a:extLst>
                <a:ext uri="{FF2B5EF4-FFF2-40B4-BE49-F238E27FC236}">
                  <a16:creationId xmlns:a16="http://schemas.microsoft.com/office/drawing/2014/main" id="{2ABFDF51-4D61-693D-F56B-2F769D052D32}"/>
                </a:ext>
              </a:extLst>
            </p:cNvPr>
            <p:cNvSpPr/>
            <p:nvPr/>
          </p:nvSpPr>
          <p:spPr>
            <a:xfrm>
              <a:off x="-1568" y="-51"/>
              <a:ext cx="1273136" cy="63602"/>
            </a:xfrm>
            <a:custGeom>
              <a:avLst/>
              <a:gdLst/>
              <a:ahLst/>
              <a:cxnLst/>
              <a:rect l="l" t="t" r="r" b="b"/>
              <a:pathLst>
                <a:path w="1273136" h="63602" extrusionOk="0">
                  <a:moveTo>
                    <a:pt x="33318" y="51"/>
                  </a:moveTo>
                  <a:lnTo>
                    <a:pt x="1239818" y="51"/>
                  </a:lnTo>
                  <a:cubicBezTo>
                    <a:pt x="1251195" y="0"/>
                    <a:pt x="1261730" y="6040"/>
                    <a:pt x="1267433" y="15885"/>
                  </a:cubicBezTo>
                  <a:cubicBezTo>
                    <a:pt x="1273136" y="25729"/>
                    <a:pt x="1273136" y="37873"/>
                    <a:pt x="1267433" y="47717"/>
                  </a:cubicBezTo>
                  <a:cubicBezTo>
                    <a:pt x="1261730" y="57562"/>
                    <a:pt x="1251195" y="63602"/>
                    <a:pt x="1239818" y="63551"/>
                  </a:cubicBezTo>
                  <a:lnTo>
                    <a:pt x="33318" y="63551"/>
                  </a:lnTo>
                  <a:cubicBezTo>
                    <a:pt x="21941" y="63602"/>
                    <a:pt x="11406" y="57562"/>
                    <a:pt x="5703" y="47717"/>
                  </a:cubicBezTo>
                  <a:cubicBezTo>
                    <a:pt x="0" y="37873"/>
                    <a:pt x="0" y="25729"/>
                    <a:pt x="5703" y="15885"/>
                  </a:cubicBezTo>
                  <a:cubicBezTo>
                    <a:pt x="11406" y="6040"/>
                    <a:pt x="21941" y="0"/>
                    <a:pt x="33318" y="51"/>
                  </a:cubicBezTo>
                  <a:close/>
                </a:path>
              </a:pathLst>
            </a:custGeom>
            <a:solidFill>
              <a:srgbClr val="264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58;p29">
              <a:extLst>
                <a:ext uri="{FF2B5EF4-FFF2-40B4-BE49-F238E27FC236}">
                  <a16:creationId xmlns:a16="http://schemas.microsoft.com/office/drawing/2014/main" id="{B2F0A05A-ECCE-F29D-DBF6-81236B4287C8}"/>
                </a:ext>
              </a:extLst>
            </p:cNvPr>
            <p:cNvSpPr/>
            <p:nvPr/>
          </p:nvSpPr>
          <p:spPr>
            <a:xfrm>
              <a:off x="-1568" y="-51"/>
              <a:ext cx="854036" cy="63602"/>
            </a:xfrm>
            <a:custGeom>
              <a:avLst/>
              <a:gdLst/>
              <a:ahLst/>
              <a:cxnLst/>
              <a:rect l="l" t="t" r="r" b="b"/>
              <a:pathLst>
                <a:path w="854036" h="63602" extrusionOk="0">
                  <a:moveTo>
                    <a:pt x="33318" y="51"/>
                  </a:moveTo>
                  <a:lnTo>
                    <a:pt x="820718" y="51"/>
                  </a:lnTo>
                  <a:cubicBezTo>
                    <a:pt x="832095" y="0"/>
                    <a:pt x="842630" y="6040"/>
                    <a:pt x="848333" y="15885"/>
                  </a:cubicBezTo>
                  <a:cubicBezTo>
                    <a:pt x="854036" y="25729"/>
                    <a:pt x="854036" y="37873"/>
                    <a:pt x="848333" y="47717"/>
                  </a:cubicBezTo>
                  <a:cubicBezTo>
                    <a:pt x="842630" y="57562"/>
                    <a:pt x="832095" y="63602"/>
                    <a:pt x="820718" y="63551"/>
                  </a:cubicBezTo>
                  <a:lnTo>
                    <a:pt x="33318" y="63551"/>
                  </a:lnTo>
                  <a:cubicBezTo>
                    <a:pt x="21941" y="63602"/>
                    <a:pt x="11406" y="57562"/>
                    <a:pt x="5703" y="47717"/>
                  </a:cubicBezTo>
                  <a:cubicBezTo>
                    <a:pt x="0" y="37873"/>
                    <a:pt x="0" y="25729"/>
                    <a:pt x="5703" y="15885"/>
                  </a:cubicBezTo>
                  <a:cubicBezTo>
                    <a:pt x="11406" y="6040"/>
                    <a:pt x="21941" y="0"/>
                    <a:pt x="33318" y="51"/>
                  </a:cubicBezTo>
                  <a:close/>
                </a:path>
              </a:pathLst>
            </a:custGeom>
            <a:solidFill>
              <a:srgbClr val="FFF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" name="Google Shape;513;p32">
            <a:extLst>
              <a:ext uri="{FF2B5EF4-FFF2-40B4-BE49-F238E27FC236}">
                <a16:creationId xmlns:a16="http://schemas.microsoft.com/office/drawing/2014/main" id="{041FFEBF-E605-8038-9516-BA6D2A996DFA}"/>
              </a:ext>
            </a:extLst>
          </p:cNvPr>
          <p:cNvSpPr>
            <a:spLocks noChangeAspect="1"/>
          </p:cNvSpPr>
          <p:nvPr/>
        </p:nvSpPr>
        <p:spPr>
          <a:xfrm>
            <a:off x="4006749" y="5246730"/>
            <a:ext cx="4929433" cy="3449957"/>
          </a:xfrm>
          <a:custGeom>
            <a:avLst/>
            <a:gdLst/>
            <a:ahLst/>
            <a:cxnLst/>
            <a:rect l="l" t="t" r="r" b="b"/>
            <a:pathLst>
              <a:path w="7814458" h="5469096" extrusionOk="0">
                <a:moveTo>
                  <a:pt x="0" y="0"/>
                </a:moveTo>
                <a:lnTo>
                  <a:pt x="7814458" y="0"/>
                </a:lnTo>
                <a:lnTo>
                  <a:pt x="7814458" y="5469096"/>
                </a:lnTo>
                <a:lnTo>
                  <a:pt x="0" y="5469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514;p32">
            <a:extLst>
              <a:ext uri="{FF2B5EF4-FFF2-40B4-BE49-F238E27FC236}">
                <a16:creationId xmlns:a16="http://schemas.microsoft.com/office/drawing/2014/main" id="{D14CDD8E-579F-A228-9363-76EADCD20C04}"/>
              </a:ext>
            </a:extLst>
          </p:cNvPr>
          <p:cNvSpPr/>
          <p:nvPr/>
        </p:nvSpPr>
        <p:spPr>
          <a:xfrm>
            <a:off x="3336918" y="7182247"/>
            <a:ext cx="1519857" cy="1754198"/>
          </a:xfrm>
          <a:custGeom>
            <a:avLst/>
            <a:gdLst/>
            <a:ahLst/>
            <a:cxnLst/>
            <a:rect l="l" t="t" r="r" b="b"/>
            <a:pathLst>
              <a:path w="2660721" h="3084265" extrusionOk="0">
                <a:moveTo>
                  <a:pt x="0" y="0"/>
                </a:moveTo>
                <a:lnTo>
                  <a:pt x="2660721" y="0"/>
                </a:lnTo>
                <a:lnTo>
                  <a:pt x="2660721" y="3084265"/>
                </a:lnTo>
                <a:lnTo>
                  <a:pt x="0" y="308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671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158497" y="3066779"/>
            <a:ext cx="3490432" cy="3735853"/>
            <a:chOff x="0" y="-57150"/>
            <a:chExt cx="812800" cy="869950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7899997" y="2825629"/>
            <a:ext cx="3490432" cy="2490596"/>
            <a:chOff x="0" y="-57150"/>
            <a:chExt cx="812800" cy="869950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ED0B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4157237" y="4870841"/>
            <a:ext cx="3490432" cy="3735853"/>
            <a:chOff x="0" y="-57150"/>
            <a:chExt cx="812800" cy="869950"/>
          </a:xfrm>
        </p:grpSpPr>
        <p:sp>
          <p:nvSpPr>
            <p:cNvPr id="162" name="Google Shape;16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1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3" name="Google Shape;163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11678975" y="4870840"/>
            <a:ext cx="2842568" cy="3735853"/>
            <a:chOff x="0" y="-57150"/>
            <a:chExt cx="812800" cy="869950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A54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6" name="Google Shape;166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7"/>
          <p:cNvSpPr txBox="1"/>
          <p:nvPr/>
        </p:nvSpPr>
        <p:spPr>
          <a:xfrm>
            <a:off x="572694" y="6953303"/>
            <a:ext cx="2429727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 frontend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4659248" y="8757617"/>
            <a:ext cx="2429727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 backend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738895" y="5432744"/>
            <a:ext cx="3490433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 data network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1189682" y="8757617"/>
            <a:ext cx="3467357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State </a:t>
            </a:r>
            <a:r>
              <a:rPr kumimoji="0" lang="en-US" sz="2699" b="0" i="0" u="none" strike="noStrike" kern="0" cap="none" spc="0" normalizeH="0" baseline="0" noProof="0" dirty="0" err="1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managent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38251" y="7415126"/>
            <a:ext cx="3592621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Flutter framework(Flutter)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4140432" y="9294199"/>
            <a:ext cx="3467357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Laravel framework(Laravel)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8303209" y="6047733"/>
            <a:ext cx="2429727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HTTP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packge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11708496" y="9241800"/>
            <a:ext cx="2429727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Get X package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9" name="Google Shape;179;p17"/>
          <p:cNvCxnSpPr/>
          <p:nvPr/>
        </p:nvCxnSpPr>
        <p:spPr>
          <a:xfrm>
            <a:off x="-351854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6127449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7"/>
          <p:cNvSpPr txBox="1"/>
          <p:nvPr/>
        </p:nvSpPr>
        <p:spPr>
          <a:xfrm>
            <a:off x="659780" y="655632"/>
            <a:ext cx="16230600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ar-SY" sz="9499" dirty="0">
                <a:solidFill>
                  <a:srgbClr val="FFF143"/>
                </a:solidFill>
                <a:latin typeface="Bungee Outline"/>
                <a:sym typeface="Bungee Outline"/>
              </a:rPr>
              <a:t>التقنيات المستخدمة لإنجاز المشروع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A0796-7472-71DB-6E56-D76BCB88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1" y="3585257"/>
            <a:ext cx="266700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4062A-6274-FEE1-584F-76E38BAB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42" y="5300595"/>
            <a:ext cx="3088940" cy="308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BC850-C8AC-A1C0-15C7-275F4AF41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742" y="3105764"/>
            <a:ext cx="3088940" cy="2093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AFF9A-B04C-DB66-A3F9-D6547092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5415" y="5300595"/>
            <a:ext cx="2483805" cy="3081518"/>
          </a:xfrm>
          <a:prstGeom prst="rect">
            <a:avLst/>
          </a:prstGeom>
        </p:spPr>
      </p:pic>
      <p:sp>
        <p:nvSpPr>
          <p:cNvPr id="11" name="Google Shape;165;p17">
            <a:extLst>
              <a:ext uri="{FF2B5EF4-FFF2-40B4-BE49-F238E27FC236}">
                <a16:creationId xmlns:a16="http://schemas.microsoft.com/office/drawing/2014/main" id="{41849A0C-6E12-D72F-9CFD-19F214A8C2D8}"/>
              </a:ext>
            </a:extLst>
          </p:cNvPr>
          <p:cNvSpPr/>
          <p:nvPr/>
        </p:nvSpPr>
        <p:spPr>
          <a:xfrm>
            <a:off x="14971190" y="2820171"/>
            <a:ext cx="2842568" cy="3490432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57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D64F02-40B2-4203-8E50-CF40EC5C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7910" y="2989246"/>
            <a:ext cx="2529127" cy="3177774"/>
          </a:xfrm>
          <a:prstGeom prst="rect">
            <a:avLst/>
          </a:prstGeom>
        </p:spPr>
      </p:pic>
      <p:sp>
        <p:nvSpPr>
          <p:cNvPr id="17" name="Google Shape;174;p17">
            <a:extLst>
              <a:ext uri="{FF2B5EF4-FFF2-40B4-BE49-F238E27FC236}">
                <a16:creationId xmlns:a16="http://schemas.microsoft.com/office/drawing/2014/main" id="{626449C8-08B2-E765-A027-0F636167BDAF}"/>
              </a:ext>
            </a:extLst>
          </p:cNvPr>
          <p:cNvSpPr txBox="1"/>
          <p:nvPr/>
        </p:nvSpPr>
        <p:spPr>
          <a:xfrm>
            <a:off x="14548182" y="6479678"/>
            <a:ext cx="3467357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Data storage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78;p17">
            <a:extLst>
              <a:ext uri="{FF2B5EF4-FFF2-40B4-BE49-F238E27FC236}">
                <a16:creationId xmlns:a16="http://schemas.microsoft.com/office/drawing/2014/main" id="{4F94DB82-84A2-8802-EB9C-1E12A6989B45}"/>
              </a:ext>
            </a:extLst>
          </p:cNvPr>
          <p:cNvSpPr txBox="1"/>
          <p:nvPr/>
        </p:nvSpPr>
        <p:spPr>
          <a:xfrm>
            <a:off x="14971190" y="7044940"/>
            <a:ext cx="2429727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SQL database</a:t>
            </a:r>
          </a:p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(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php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my admin)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0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82;p39">
            <a:extLst>
              <a:ext uri="{FF2B5EF4-FFF2-40B4-BE49-F238E27FC236}">
                <a16:creationId xmlns:a16="http://schemas.microsoft.com/office/drawing/2014/main" id="{B22EEF3C-BBE1-161E-0F27-09A9DDA9BE39}"/>
              </a:ext>
            </a:extLst>
          </p:cNvPr>
          <p:cNvSpPr/>
          <p:nvPr/>
        </p:nvSpPr>
        <p:spPr>
          <a:xfrm>
            <a:off x="1834304" y="4712232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Google Shape;454;p29">
            <a:extLst>
              <a:ext uri="{FF2B5EF4-FFF2-40B4-BE49-F238E27FC236}">
                <a16:creationId xmlns:a16="http://schemas.microsoft.com/office/drawing/2014/main" id="{B19F51B3-7BBB-9BE0-474E-E2AFD9B59290}"/>
              </a:ext>
            </a:extLst>
          </p:cNvPr>
          <p:cNvSpPr/>
          <p:nvPr/>
        </p:nvSpPr>
        <p:spPr>
          <a:xfrm>
            <a:off x="15209283" y="4486411"/>
            <a:ext cx="1498752" cy="1314177"/>
          </a:xfrm>
          <a:custGeom>
            <a:avLst/>
            <a:gdLst/>
            <a:ahLst/>
            <a:cxnLst/>
            <a:rect l="l" t="t" r="r" b="b"/>
            <a:pathLst>
              <a:path w="2578100" h="2260600" extrusionOk="0">
                <a:moveTo>
                  <a:pt x="622300" y="0"/>
                </a:moveTo>
                <a:cubicBezTo>
                  <a:pt x="508000" y="0"/>
                  <a:pt x="406400" y="88900"/>
                  <a:pt x="406400" y="215900"/>
                </a:cubicBezTo>
                <a:lnTo>
                  <a:pt x="406400" y="279400"/>
                </a:lnTo>
                <a:cubicBezTo>
                  <a:pt x="406400" y="393700"/>
                  <a:pt x="508000" y="495300"/>
                  <a:pt x="622300" y="495300"/>
                </a:cubicBezTo>
                <a:cubicBezTo>
                  <a:pt x="736600" y="495300"/>
                  <a:pt x="838200" y="393700"/>
                  <a:pt x="838200" y="279400"/>
                </a:cubicBezTo>
                <a:lnTo>
                  <a:pt x="838200" y="215900"/>
                </a:lnTo>
                <a:cubicBezTo>
                  <a:pt x="838200" y="88900"/>
                  <a:pt x="736600" y="0"/>
                  <a:pt x="622300" y="0"/>
                </a:cubicBezTo>
                <a:moveTo>
                  <a:pt x="406400" y="965200"/>
                </a:moveTo>
                <a:cubicBezTo>
                  <a:pt x="406400" y="965200"/>
                  <a:pt x="393700" y="952500"/>
                  <a:pt x="393700" y="965200"/>
                </a:cubicBezTo>
                <a:lnTo>
                  <a:pt x="241300" y="1320800"/>
                </a:lnTo>
                <a:cubicBezTo>
                  <a:pt x="215900" y="1371600"/>
                  <a:pt x="165100" y="1409700"/>
                  <a:pt x="101600" y="1409700"/>
                </a:cubicBezTo>
                <a:lnTo>
                  <a:pt x="38100" y="1409700"/>
                </a:lnTo>
                <a:cubicBezTo>
                  <a:pt x="25400" y="1409700"/>
                  <a:pt x="12700" y="1409700"/>
                  <a:pt x="12700" y="1397000"/>
                </a:cubicBezTo>
                <a:cubicBezTo>
                  <a:pt x="0" y="1384300"/>
                  <a:pt x="0" y="1371600"/>
                  <a:pt x="12700" y="1358900"/>
                </a:cubicBezTo>
                <a:lnTo>
                  <a:pt x="203200" y="914400"/>
                </a:lnTo>
                <a:lnTo>
                  <a:pt x="266700" y="736600"/>
                </a:lnTo>
                <a:cubicBezTo>
                  <a:pt x="317500" y="635000"/>
                  <a:pt x="419100" y="558800"/>
                  <a:pt x="533400" y="558800"/>
                </a:cubicBezTo>
                <a:lnTo>
                  <a:pt x="711200" y="558800"/>
                </a:lnTo>
                <a:cubicBezTo>
                  <a:pt x="825500" y="558800"/>
                  <a:pt x="927100" y="635000"/>
                  <a:pt x="977900" y="736600"/>
                </a:cubicBezTo>
                <a:lnTo>
                  <a:pt x="1041400" y="914400"/>
                </a:lnTo>
                <a:lnTo>
                  <a:pt x="1231900" y="1358900"/>
                </a:lnTo>
                <a:cubicBezTo>
                  <a:pt x="1244600" y="1371600"/>
                  <a:pt x="1244600" y="1384300"/>
                  <a:pt x="1231900" y="1397000"/>
                </a:cubicBezTo>
                <a:cubicBezTo>
                  <a:pt x="1231900" y="1409700"/>
                  <a:pt x="1219200" y="1409700"/>
                  <a:pt x="1206500" y="1409700"/>
                </a:cubicBezTo>
                <a:lnTo>
                  <a:pt x="1143000" y="1409700"/>
                </a:lnTo>
                <a:cubicBezTo>
                  <a:pt x="1079500" y="1409700"/>
                  <a:pt x="1028700" y="1371600"/>
                  <a:pt x="1003300" y="1320800"/>
                </a:cubicBezTo>
                <a:lnTo>
                  <a:pt x="850900" y="965200"/>
                </a:lnTo>
                <a:cubicBezTo>
                  <a:pt x="850900" y="952500"/>
                  <a:pt x="838200" y="965200"/>
                  <a:pt x="838200" y="965200"/>
                </a:cubicBezTo>
                <a:lnTo>
                  <a:pt x="901700" y="1409700"/>
                </a:lnTo>
                <a:lnTo>
                  <a:pt x="977900" y="2222500"/>
                </a:lnTo>
                <a:cubicBezTo>
                  <a:pt x="977900" y="2235200"/>
                  <a:pt x="965200" y="2235200"/>
                  <a:pt x="965200" y="2247900"/>
                </a:cubicBezTo>
                <a:cubicBezTo>
                  <a:pt x="952500" y="2247900"/>
                  <a:pt x="952500" y="2260600"/>
                  <a:pt x="939800" y="2260600"/>
                </a:cubicBezTo>
                <a:lnTo>
                  <a:pt x="889000" y="2260600"/>
                </a:lnTo>
                <a:cubicBezTo>
                  <a:pt x="812800" y="2260600"/>
                  <a:pt x="749300" y="2209800"/>
                  <a:pt x="749300" y="2133600"/>
                </a:cubicBezTo>
                <a:lnTo>
                  <a:pt x="635000" y="1447800"/>
                </a:lnTo>
                <a:cubicBezTo>
                  <a:pt x="622300" y="1447800"/>
                  <a:pt x="622300" y="1447800"/>
                  <a:pt x="609600" y="1447800"/>
                </a:cubicBezTo>
                <a:lnTo>
                  <a:pt x="495300" y="2133600"/>
                </a:lnTo>
                <a:cubicBezTo>
                  <a:pt x="495300" y="2209800"/>
                  <a:pt x="431800" y="2260600"/>
                  <a:pt x="355600" y="2260600"/>
                </a:cubicBezTo>
                <a:lnTo>
                  <a:pt x="304800" y="2260600"/>
                </a:lnTo>
                <a:cubicBezTo>
                  <a:pt x="292100" y="2260600"/>
                  <a:pt x="292100" y="2247900"/>
                  <a:pt x="279400" y="2247900"/>
                </a:cubicBezTo>
                <a:cubicBezTo>
                  <a:pt x="279400" y="2235200"/>
                  <a:pt x="266700" y="2235200"/>
                  <a:pt x="266700" y="2222500"/>
                </a:cubicBezTo>
                <a:lnTo>
                  <a:pt x="342900" y="1409700"/>
                </a:lnTo>
                <a:lnTo>
                  <a:pt x="406400" y="965200"/>
                </a:lnTo>
                <a:moveTo>
                  <a:pt x="1955800" y="0"/>
                </a:moveTo>
                <a:cubicBezTo>
                  <a:pt x="1841500" y="0"/>
                  <a:pt x="1739900" y="88900"/>
                  <a:pt x="1739900" y="215900"/>
                </a:cubicBezTo>
                <a:lnTo>
                  <a:pt x="1739900" y="279400"/>
                </a:lnTo>
                <a:cubicBezTo>
                  <a:pt x="1739900" y="393700"/>
                  <a:pt x="1841500" y="495300"/>
                  <a:pt x="1955800" y="495300"/>
                </a:cubicBezTo>
                <a:cubicBezTo>
                  <a:pt x="2070100" y="495300"/>
                  <a:pt x="2171700" y="393700"/>
                  <a:pt x="2171700" y="279400"/>
                </a:cubicBezTo>
                <a:lnTo>
                  <a:pt x="2171700" y="215900"/>
                </a:lnTo>
                <a:cubicBezTo>
                  <a:pt x="2171700" y="88900"/>
                  <a:pt x="2070100" y="0"/>
                  <a:pt x="1955800" y="0"/>
                </a:cubicBezTo>
                <a:moveTo>
                  <a:pt x="1739900" y="965200"/>
                </a:moveTo>
                <a:cubicBezTo>
                  <a:pt x="1739900" y="965200"/>
                  <a:pt x="1727200" y="952500"/>
                  <a:pt x="1727200" y="965200"/>
                </a:cubicBezTo>
                <a:lnTo>
                  <a:pt x="1574800" y="1320800"/>
                </a:lnTo>
                <a:cubicBezTo>
                  <a:pt x="1549400" y="1371600"/>
                  <a:pt x="1498600" y="1409700"/>
                  <a:pt x="1435100" y="1409700"/>
                </a:cubicBezTo>
                <a:lnTo>
                  <a:pt x="1371600" y="1409700"/>
                </a:lnTo>
                <a:cubicBezTo>
                  <a:pt x="1358900" y="1409700"/>
                  <a:pt x="1346200" y="1409700"/>
                  <a:pt x="1346200" y="1397000"/>
                </a:cubicBezTo>
                <a:cubicBezTo>
                  <a:pt x="1333500" y="1384300"/>
                  <a:pt x="1333500" y="1371600"/>
                  <a:pt x="1346200" y="1358900"/>
                </a:cubicBezTo>
                <a:lnTo>
                  <a:pt x="1536700" y="914400"/>
                </a:lnTo>
                <a:lnTo>
                  <a:pt x="1600200" y="736600"/>
                </a:lnTo>
                <a:cubicBezTo>
                  <a:pt x="1651000" y="635000"/>
                  <a:pt x="1752600" y="558800"/>
                  <a:pt x="1866900" y="558800"/>
                </a:cubicBezTo>
                <a:lnTo>
                  <a:pt x="2044700" y="558800"/>
                </a:lnTo>
                <a:cubicBezTo>
                  <a:pt x="2159000" y="558800"/>
                  <a:pt x="2260600" y="635000"/>
                  <a:pt x="2311400" y="736600"/>
                </a:cubicBezTo>
                <a:lnTo>
                  <a:pt x="2374900" y="914400"/>
                </a:lnTo>
                <a:lnTo>
                  <a:pt x="2565400" y="1358900"/>
                </a:lnTo>
                <a:cubicBezTo>
                  <a:pt x="2578100" y="1371600"/>
                  <a:pt x="2578100" y="1384300"/>
                  <a:pt x="2565400" y="1397000"/>
                </a:cubicBezTo>
                <a:cubicBezTo>
                  <a:pt x="2565400" y="1409700"/>
                  <a:pt x="2552700" y="1409700"/>
                  <a:pt x="2540000" y="1409700"/>
                </a:cubicBezTo>
                <a:lnTo>
                  <a:pt x="2476500" y="1409700"/>
                </a:lnTo>
                <a:cubicBezTo>
                  <a:pt x="2413000" y="1409700"/>
                  <a:pt x="2362200" y="1371600"/>
                  <a:pt x="2336800" y="1320800"/>
                </a:cubicBezTo>
                <a:lnTo>
                  <a:pt x="2184400" y="965200"/>
                </a:lnTo>
                <a:cubicBezTo>
                  <a:pt x="2184400" y="952500"/>
                  <a:pt x="2171700" y="965200"/>
                  <a:pt x="2171700" y="965200"/>
                </a:cubicBezTo>
                <a:lnTo>
                  <a:pt x="2235200" y="1409700"/>
                </a:lnTo>
                <a:lnTo>
                  <a:pt x="2311400" y="2222500"/>
                </a:lnTo>
                <a:cubicBezTo>
                  <a:pt x="2311400" y="2235200"/>
                  <a:pt x="2298700" y="2235200"/>
                  <a:pt x="2298700" y="2247900"/>
                </a:cubicBezTo>
                <a:cubicBezTo>
                  <a:pt x="2286000" y="2247900"/>
                  <a:pt x="2286000" y="2260600"/>
                  <a:pt x="2273300" y="2260600"/>
                </a:cubicBezTo>
                <a:lnTo>
                  <a:pt x="2222500" y="2260600"/>
                </a:lnTo>
                <a:cubicBezTo>
                  <a:pt x="2146300" y="2260600"/>
                  <a:pt x="2082800" y="2209800"/>
                  <a:pt x="2082800" y="2133600"/>
                </a:cubicBezTo>
                <a:lnTo>
                  <a:pt x="1968500" y="1447800"/>
                </a:lnTo>
                <a:cubicBezTo>
                  <a:pt x="1955800" y="1447800"/>
                  <a:pt x="1955800" y="1447800"/>
                  <a:pt x="1943100" y="1447800"/>
                </a:cubicBezTo>
                <a:lnTo>
                  <a:pt x="1828800" y="2133600"/>
                </a:lnTo>
                <a:cubicBezTo>
                  <a:pt x="1828800" y="2209800"/>
                  <a:pt x="1765300" y="2260600"/>
                  <a:pt x="1689100" y="2260600"/>
                </a:cubicBezTo>
                <a:lnTo>
                  <a:pt x="1638300" y="2260600"/>
                </a:lnTo>
                <a:cubicBezTo>
                  <a:pt x="1625600" y="2260600"/>
                  <a:pt x="1625600" y="2247900"/>
                  <a:pt x="1612900" y="2247900"/>
                </a:cubicBezTo>
                <a:cubicBezTo>
                  <a:pt x="1612900" y="2235200"/>
                  <a:pt x="1600200" y="2235200"/>
                  <a:pt x="1600200" y="2222500"/>
                </a:cubicBezTo>
                <a:lnTo>
                  <a:pt x="1676400" y="1409700"/>
                </a:lnTo>
                <a:lnTo>
                  <a:pt x="1739900" y="965200"/>
                </a:lnTo>
              </a:path>
            </a:pathLst>
          </a:custGeom>
          <a:solidFill>
            <a:srgbClr val="FFF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0A82D-5184-5D18-E27D-88AF4A041167}"/>
              </a:ext>
            </a:extLst>
          </p:cNvPr>
          <p:cNvSpPr txBox="1"/>
          <p:nvPr/>
        </p:nvSpPr>
        <p:spPr>
          <a:xfrm>
            <a:off x="15209283" y="6029189"/>
            <a:ext cx="14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Bungee"/>
              </a:rPr>
              <a:t>users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6408D-8630-31D9-D0D5-B13CE63BDA0B}"/>
              </a:ext>
            </a:extLst>
          </p:cNvPr>
          <p:cNvSpPr txBox="1"/>
          <p:nvPr/>
        </p:nvSpPr>
        <p:spPr>
          <a:xfrm>
            <a:off x="1579965" y="5800588"/>
            <a:ext cx="149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Bungee"/>
              </a:rPr>
              <a:t>admin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4B27F-8E8B-D229-7851-6CB31FAB7344}"/>
              </a:ext>
            </a:extLst>
          </p:cNvPr>
          <p:cNvSpPr txBox="1"/>
          <p:nvPr/>
        </p:nvSpPr>
        <p:spPr>
          <a:xfrm>
            <a:off x="7148945" y="914399"/>
            <a:ext cx="399010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Login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Logout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Forget password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Reset password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Search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Settings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Create event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Choose event type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Choose event location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Choose event date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Pay money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Add new services</a:t>
            </a:r>
          </a:p>
          <a:p>
            <a:pPr algn="ctr"/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2AD34B-D434-66A9-8DC4-83940A19CE8C}"/>
              </a:ext>
            </a:extLst>
          </p:cNvPr>
          <p:cNvSpPr/>
          <p:nvPr/>
        </p:nvSpPr>
        <p:spPr>
          <a:xfrm>
            <a:off x="8458199" y="727364"/>
            <a:ext cx="1371600" cy="6650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84C4F7-68C8-9850-7232-98DD72C670FF}"/>
              </a:ext>
            </a:extLst>
          </p:cNvPr>
          <p:cNvSpPr/>
          <p:nvPr/>
        </p:nvSpPr>
        <p:spPr>
          <a:xfrm>
            <a:off x="8458199" y="1579417"/>
            <a:ext cx="1371600" cy="6338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44EB6C-BC16-AB95-C550-9AA7BCE61E32}"/>
              </a:ext>
            </a:extLst>
          </p:cNvPr>
          <p:cNvSpPr/>
          <p:nvPr/>
        </p:nvSpPr>
        <p:spPr>
          <a:xfrm>
            <a:off x="7782793" y="2296384"/>
            <a:ext cx="2805544" cy="6338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0A0892-E17F-0AC8-2ED4-D2C6C98C2A6E}"/>
              </a:ext>
            </a:extLst>
          </p:cNvPr>
          <p:cNvSpPr/>
          <p:nvPr/>
        </p:nvSpPr>
        <p:spPr>
          <a:xfrm>
            <a:off x="7907482" y="2930228"/>
            <a:ext cx="2556165" cy="7689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34370-E108-0C9A-63C1-5E5C45131F15}"/>
              </a:ext>
            </a:extLst>
          </p:cNvPr>
          <p:cNvSpPr/>
          <p:nvPr/>
        </p:nvSpPr>
        <p:spPr>
          <a:xfrm>
            <a:off x="8219209" y="3823836"/>
            <a:ext cx="1932710" cy="4468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76D202-C4FB-ACE2-4C8B-5DB6A19B8F24}"/>
              </a:ext>
            </a:extLst>
          </p:cNvPr>
          <p:cNvSpPr/>
          <p:nvPr/>
        </p:nvSpPr>
        <p:spPr>
          <a:xfrm>
            <a:off x="8248877" y="4566477"/>
            <a:ext cx="1932710" cy="4468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D72855-1230-A7B6-599B-61EC675AD643}"/>
              </a:ext>
            </a:extLst>
          </p:cNvPr>
          <p:cNvSpPr/>
          <p:nvPr/>
        </p:nvSpPr>
        <p:spPr>
          <a:xfrm>
            <a:off x="8006947" y="5200321"/>
            <a:ext cx="2274105" cy="6002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C5A552-3584-3C96-A729-9075507BE011}"/>
              </a:ext>
            </a:extLst>
          </p:cNvPr>
          <p:cNvSpPr/>
          <p:nvPr/>
        </p:nvSpPr>
        <p:spPr>
          <a:xfrm>
            <a:off x="7782793" y="5870219"/>
            <a:ext cx="2805543" cy="70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3731C2-D8B8-8D89-FEE8-7B5764969D0C}"/>
              </a:ext>
            </a:extLst>
          </p:cNvPr>
          <p:cNvSpPr/>
          <p:nvPr/>
        </p:nvSpPr>
        <p:spPr>
          <a:xfrm>
            <a:off x="7315201" y="6639149"/>
            <a:ext cx="3512126" cy="70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A16ACB-810C-778D-039C-CB5EC35F27F8}"/>
              </a:ext>
            </a:extLst>
          </p:cNvPr>
          <p:cNvSpPr/>
          <p:nvPr/>
        </p:nvSpPr>
        <p:spPr>
          <a:xfrm>
            <a:off x="7782792" y="7345733"/>
            <a:ext cx="2805543" cy="706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B7D13-BF6F-0FD9-DD06-FA58120CC2AB}"/>
              </a:ext>
            </a:extLst>
          </p:cNvPr>
          <p:cNvSpPr/>
          <p:nvPr/>
        </p:nvSpPr>
        <p:spPr>
          <a:xfrm>
            <a:off x="7980218" y="8114020"/>
            <a:ext cx="2327562" cy="6338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A86B4-74AD-CEB6-0B71-FB1E994C1757}"/>
              </a:ext>
            </a:extLst>
          </p:cNvPr>
          <p:cNvSpPr/>
          <p:nvPr/>
        </p:nvSpPr>
        <p:spPr>
          <a:xfrm>
            <a:off x="7543799" y="8874687"/>
            <a:ext cx="3044536" cy="6338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A5703A-7F11-4899-ABC8-16CF93151D19}"/>
              </a:ext>
            </a:extLst>
          </p:cNvPr>
          <p:cNvCxnSpPr/>
          <p:nvPr/>
        </p:nvCxnSpPr>
        <p:spPr>
          <a:xfrm flipV="1">
            <a:off x="2805545" y="1392382"/>
            <a:ext cx="5413664" cy="362090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4AE91-5991-70B7-C5E4-3183FE0D9415}"/>
              </a:ext>
            </a:extLst>
          </p:cNvPr>
          <p:cNvCxnSpPr>
            <a:cxnSpLocks/>
          </p:cNvCxnSpPr>
          <p:nvPr/>
        </p:nvCxnSpPr>
        <p:spPr>
          <a:xfrm flipV="1">
            <a:off x="2957945" y="1896339"/>
            <a:ext cx="5375564" cy="3269347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6E917C05-54B5-72C3-D13C-30F4C721365B}"/>
              </a:ext>
            </a:extLst>
          </p:cNvPr>
          <p:cNvCxnSpPr>
            <a:cxnSpLocks/>
          </p:cNvCxnSpPr>
          <p:nvPr/>
        </p:nvCxnSpPr>
        <p:spPr>
          <a:xfrm flipV="1">
            <a:off x="3110345" y="2810729"/>
            <a:ext cx="4510406" cy="2507357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BCE4CAD5-7F77-92AB-5B0A-B1D6C505C683}"/>
              </a:ext>
            </a:extLst>
          </p:cNvPr>
          <p:cNvCxnSpPr>
            <a:cxnSpLocks/>
          </p:cNvCxnSpPr>
          <p:nvPr/>
        </p:nvCxnSpPr>
        <p:spPr>
          <a:xfrm flipV="1">
            <a:off x="3262745" y="3531010"/>
            <a:ext cx="4440155" cy="1939476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3F9011-9BA5-162D-21A7-8A4A75AA1D0E}"/>
              </a:ext>
            </a:extLst>
          </p:cNvPr>
          <p:cNvCxnSpPr>
            <a:cxnSpLocks/>
          </p:cNvCxnSpPr>
          <p:nvPr/>
        </p:nvCxnSpPr>
        <p:spPr>
          <a:xfrm flipV="1">
            <a:off x="3415145" y="4837070"/>
            <a:ext cx="4689764" cy="785816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7D799492-1DCE-FB85-411E-276B32FBEFE0}"/>
              </a:ext>
            </a:extLst>
          </p:cNvPr>
          <p:cNvCxnSpPr>
            <a:cxnSpLocks/>
          </p:cNvCxnSpPr>
          <p:nvPr/>
        </p:nvCxnSpPr>
        <p:spPr>
          <a:xfrm>
            <a:off x="3567545" y="5775286"/>
            <a:ext cx="3823330" cy="340412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64404BC2-42D2-23C5-9E97-5C6B644D7570}"/>
              </a:ext>
            </a:extLst>
          </p:cNvPr>
          <p:cNvCxnSpPr>
            <a:cxnSpLocks/>
          </p:cNvCxnSpPr>
          <p:nvPr/>
        </p:nvCxnSpPr>
        <p:spPr>
          <a:xfrm flipH="1" flipV="1">
            <a:off x="10048009" y="1163654"/>
            <a:ext cx="5029199" cy="3563754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C631CFBA-AA9B-4849-1C63-586A3DBF4FED}"/>
              </a:ext>
            </a:extLst>
          </p:cNvPr>
          <p:cNvCxnSpPr>
            <a:cxnSpLocks/>
          </p:cNvCxnSpPr>
          <p:nvPr/>
        </p:nvCxnSpPr>
        <p:spPr>
          <a:xfrm flipH="1" flipV="1">
            <a:off x="10013828" y="2020123"/>
            <a:ext cx="4876799" cy="288720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2E11D96A-23AB-D21D-461E-09B17C346363}"/>
              </a:ext>
            </a:extLst>
          </p:cNvPr>
          <p:cNvCxnSpPr>
            <a:cxnSpLocks/>
          </p:cNvCxnSpPr>
          <p:nvPr/>
        </p:nvCxnSpPr>
        <p:spPr>
          <a:xfrm flipH="1" flipV="1">
            <a:off x="10750378" y="2810729"/>
            <a:ext cx="4140249" cy="2236169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78B8208F-FF33-080A-77CE-E8649EE20B94}"/>
              </a:ext>
            </a:extLst>
          </p:cNvPr>
          <p:cNvCxnSpPr>
            <a:cxnSpLocks/>
          </p:cNvCxnSpPr>
          <p:nvPr/>
        </p:nvCxnSpPr>
        <p:spPr>
          <a:xfrm flipH="1" flipV="1">
            <a:off x="10750378" y="3468413"/>
            <a:ext cx="4122476" cy="173190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C443CE90-33F8-54E8-F2B5-9B0E0CECF1C7}"/>
              </a:ext>
            </a:extLst>
          </p:cNvPr>
          <p:cNvCxnSpPr>
            <a:cxnSpLocks/>
          </p:cNvCxnSpPr>
          <p:nvPr/>
        </p:nvCxnSpPr>
        <p:spPr>
          <a:xfrm flipH="1" flipV="1">
            <a:off x="10413949" y="4143203"/>
            <a:ext cx="4458905" cy="124415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DD6C887A-8F8F-59F9-8EDD-E30F23AE0864}"/>
              </a:ext>
            </a:extLst>
          </p:cNvPr>
          <p:cNvCxnSpPr>
            <a:cxnSpLocks/>
          </p:cNvCxnSpPr>
          <p:nvPr/>
        </p:nvCxnSpPr>
        <p:spPr>
          <a:xfrm flipH="1" flipV="1">
            <a:off x="10413949" y="4832825"/>
            <a:ext cx="4458905" cy="74156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41AA2CF8-D9B7-6AA8-06B0-7E2C156FBAB8}"/>
              </a:ext>
            </a:extLst>
          </p:cNvPr>
          <p:cNvCxnSpPr>
            <a:cxnSpLocks/>
          </p:cNvCxnSpPr>
          <p:nvPr/>
        </p:nvCxnSpPr>
        <p:spPr>
          <a:xfrm flipH="1" flipV="1">
            <a:off x="10617481" y="5574388"/>
            <a:ext cx="4255373" cy="26914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94C45F20-1BD1-AFB2-808C-C4E6D829136C}"/>
              </a:ext>
            </a:extLst>
          </p:cNvPr>
          <p:cNvCxnSpPr>
            <a:cxnSpLocks/>
          </p:cNvCxnSpPr>
          <p:nvPr/>
        </p:nvCxnSpPr>
        <p:spPr>
          <a:xfrm flipH="1">
            <a:off x="10791868" y="6062146"/>
            <a:ext cx="4080986" cy="104224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1D9647FC-6CE5-D1E4-D779-B21C89CDB2C5}"/>
              </a:ext>
            </a:extLst>
          </p:cNvPr>
          <p:cNvCxnSpPr>
            <a:cxnSpLocks/>
          </p:cNvCxnSpPr>
          <p:nvPr/>
        </p:nvCxnSpPr>
        <p:spPr>
          <a:xfrm flipH="1">
            <a:off x="11124675" y="6223511"/>
            <a:ext cx="3748179" cy="68945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93A0CDFD-64A7-4B70-EBC9-83E476BCA53F}"/>
              </a:ext>
            </a:extLst>
          </p:cNvPr>
          <p:cNvCxnSpPr>
            <a:cxnSpLocks/>
          </p:cNvCxnSpPr>
          <p:nvPr/>
        </p:nvCxnSpPr>
        <p:spPr>
          <a:xfrm flipH="1">
            <a:off x="10750378" y="6387627"/>
            <a:ext cx="4274876" cy="1269834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11AF57C4-19CB-113B-C411-272F5944B9C7}"/>
              </a:ext>
            </a:extLst>
          </p:cNvPr>
          <p:cNvCxnSpPr>
            <a:cxnSpLocks/>
          </p:cNvCxnSpPr>
          <p:nvPr/>
        </p:nvCxnSpPr>
        <p:spPr>
          <a:xfrm flipH="1">
            <a:off x="10566349" y="6527903"/>
            <a:ext cx="4611305" cy="1972645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2" name="TextBox 441">
            <a:extLst>
              <a:ext uri="{FF2B5EF4-FFF2-40B4-BE49-F238E27FC236}">
                <a16:creationId xmlns:a16="http://schemas.microsoft.com/office/drawing/2014/main" id="{A2680E99-6614-B544-C58F-07F401AD6CF6}"/>
              </a:ext>
            </a:extLst>
          </p:cNvPr>
          <p:cNvSpPr txBox="1"/>
          <p:nvPr/>
        </p:nvSpPr>
        <p:spPr>
          <a:xfrm>
            <a:off x="405245" y="236175"/>
            <a:ext cx="91440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E359FC"/>
                </a:solidFill>
                <a:latin typeface="Bungee"/>
                <a:ea typeface="Bungee"/>
                <a:cs typeface="Bungee"/>
                <a:sym typeface="Bungee"/>
              </a:rPr>
              <a:t>Use case</a:t>
            </a:r>
            <a:endParaRPr lang="en-US" sz="6600" dirty="0"/>
          </a:p>
        </p:txBody>
      </p:sp>
      <p:cxnSp>
        <p:nvCxnSpPr>
          <p:cNvPr id="443" name="Google Shape;223;p19">
            <a:extLst>
              <a:ext uri="{FF2B5EF4-FFF2-40B4-BE49-F238E27FC236}">
                <a16:creationId xmlns:a16="http://schemas.microsoft.com/office/drawing/2014/main" id="{5E1F687A-C2CE-216E-341B-6F03B92245DF}"/>
              </a:ext>
            </a:extLst>
          </p:cNvPr>
          <p:cNvCxnSpPr/>
          <p:nvPr/>
        </p:nvCxnSpPr>
        <p:spPr>
          <a:xfrm>
            <a:off x="-2829747" y="862948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E359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223;p19">
            <a:extLst>
              <a:ext uri="{FF2B5EF4-FFF2-40B4-BE49-F238E27FC236}">
                <a16:creationId xmlns:a16="http://schemas.microsoft.com/office/drawing/2014/main" id="{97258D0F-6E59-0233-EC73-0C814D440DB1}"/>
              </a:ext>
            </a:extLst>
          </p:cNvPr>
          <p:cNvCxnSpPr/>
          <p:nvPr/>
        </p:nvCxnSpPr>
        <p:spPr>
          <a:xfrm>
            <a:off x="-2677347" y="1015348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E359F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/>
        </p:nvSpPr>
        <p:spPr>
          <a:xfrm>
            <a:off x="5747349" y="618293"/>
            <a:ext cx="67408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dirty="0">
                <a:solidFill>
                  <a:srgbClr val="00FECA"/>
                </a:solidFill>
                <a:latin typeface="Aldhabi" panose="01000000000000000000" pitchFamily="2" charset="-78"/>
                <a:cs typeface="Farsi Simple Bold" panose="02010400000000000000" pitchFamily="2" charset="-78"/>
                <a:sym typeface="Bungee"/>
              </a:rPr>
              <a:t>المقارنة والتحسينات</a:t>
            </a:r>
            <a:endParaRPr sz="6000" dirty="0">
              <a:latin typeface="Aldhabi" panose="01000000000000000000" pitchFamily="2" charset="-78"/>
              <a:cs typeface="Farsi Simple Bold" panose="02010400000000000000" pitchFamily="2" charset="-78"/>
            </a:endParaRPr>
          </a:p>
        </p:txBody>
      </p:sp>
      <p:cxnSp>
        <p:nvCxnSpPr>
          <p:cNvPr id="268" name="Google Shape;268;p21"/>
          <p:cNvCxnSpPr/>
          <p:nvPr/>
        </p:nvCxnSpPr>
        <p:spPr>
          <a:xfrm>
            <a:off x="1271970" y="103739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21"/>
          <p:cNvCxnSpPr/>
          <p:nvPr/>
        </p:nvCxnSpPr>
        <p:spPr>
          <a:xfrm>
            <a:off x="11594515" y="103739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1035181" y="9480695"/>
            <a:ext cx="2690806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4018930" y="9480695"/>
            <a:ext cx="1728419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2" name="Google Shape;272;p21"/>
          <p:cNvCxnSpPr/>
          <p:nvPr/>
        </p:nvCxnSpPr>
        <p:spPr>
          <a:xfrm>
            <a:off x="12540651" y="9480695"/>
            <a:ext cx="1728419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>
            <a:off x="14562014" y="9480695"/>
            <a:ext cx="2690806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/>
          <p:nvPr/>
        </p:nvCxnSpPr>
        <p:spPr>
          <a:xfrm rot="10800000">
            <a:off x="1009650" y="1019762"/>
            <a:ext cx="0" cy="5957102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21"/>
          <p:cNvCxnSpPr/>
          <p:nvPr/>
        </p:nvCxnSpPr>
        <p:spPr>
          <a:xfrm rot="10800000">
            <a:off x="17297400" y="1019762"/>
            <a:ext cx="0" cy="5957102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21"/>
          <p:cNvCxnSpPr/>
          <p:nvPr/>
        </p:nvCxnSpPr>
        <p:spPr>
          <a:xfrm rot="10800000">
            <a:off x="1009650" y="7242264"/>
            <a:ext cx="0" cy="2009196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21"/>
          <p:cNvCxnSpPr/>
          <p:nvPr/>
        </p:nvCxnSpPr>
        <p:spPr>
          <a:xfrm rot="10800000">
            <a:off x="17297400" y="7242264"/>
            <a:ext cx="0" cy="2009196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21"/>
          <p:cNvSpPr/>
          <p:nvPr/>
        </p:nvSpPr>
        <p:spPr>
          <a:xfrm rot="938161">
            <a:off x="1283851" y="8218232"/>
            <a:ext cx="928380" cy="944786"/>
          </a:xfrm>
          <a:custGeom>
            <a:avLst/>
            <a:gdLst/>
            <a:ahLst/>
            <a:cxnLst/>
            <a:rect l="l" t="t" r="r" b="b"/>
            <a:pathLst>
              <a:path w="4577363" h="5775950" extrusionOk="0">
                <a:moveTo>
                  <a:pt x="0" y="0"/>
                </a:moveTo>
                <a:lnTo>
                  <a:pt x="4577364" y="0"/>
                </a:lnTo>
                <a:lnTo>
                  <a:pt x="4577364" y="5775950"/>
                </a:lnTo>
                <a:lnTo>
                  <a:pt x="0" y="577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FF815-099E-965F-B952-2523D18D54D5}"/>
              </a:ext>
            </a:extLst>
          </p:cNvPr>
          <p:cNvSpPr txBox="1"/>
          <p:nvPr/>
        </p:nvSpPr>
        <p:spPr>
          <a:xfrm>
            <a:off x="1585891" y="1596375"/>
            <a:ext cx="144017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-اعتمدنا في بناء تطبيقنا على الاستفادة من ميزات التطبيقات السابقة:</a:t>
            </a:r>
          </a:p>
          <a:p>
            <a:pPr algn="r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وجود نظام إشعارات في تطبيق </a:t>
            </a:r>
            <a:r>
              <a:rPr lang="en-US" sz="3500" b="1" dirty="0">
                <a:solidFill>
                  <a:srgbClr val="FFFFFF"/>
                </a:solidFill>
                <a:latin typeface="Lato"/>
                <a:ea typeface="Lato"/>
              </a:rPr>
              <a:t>Wedding Wire 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 بالإضافة لوجود نظام تذكير بموعد الحفلة.</a:t>
            </a:r>
          </a:p>
          <a:p>
            <a:pPr algn="r" rtl="1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-تحويل عيوب التطبيقات السابقة لميزات تفيد المستخدم: </a:t>
            </a:r>
          </a:p>
          <a:p>
            <a:pPr algn="r" rtl="1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صعوبة في </a:t>
            </a: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تصفية النتائج 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كما في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odoni MT Black" panose="02070A03080606020203" pitchFamily="18" charset="0"/>
                <a:sym typeface="Lato"/>
              </a:rPr>
              <a:t>Eventful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ungee Outline"/>
                <a:sym typeface="Lato"/>
              </a:rPr>
              <a:t> </a:t>
            </a:r>
            <a:r>
              <a:rPr lang="ar-SY" sz="3600" dirty="0">
                <a:solidFill>
                  <a:schemeClr val="bg1">
                    <a:lumMod val="95000"/>
                  </a:schemeClr>
                </a:solidFill>
                <a:latin typeface="Bungee Outline"/>
                <a:sym typeface="Lato"/>
              </a:rPr>
              <a:t> 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فتطبيقنا يوفر آلية بحث  سهلة وشاملة لعرض النتائج بشكل منسق ومرن .</a:t>
            </a:r>
          </a:p>
          <a:p>
            <a:pPr algn="r" rtl="1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endParaRPr lang="ar-SY" sz="3500" b="1" dirty="0">
              <a:solidFill>
                <a:srgbClr val="FFFFFF"/>
              </a:solidFill>
              <a:latin typeface="Lato"/>
              <a:ea typeface="Lato"/>
            </a:endParaRPr>
          </a:p>
          <a:p>
            <a:pPr algn="r" rtl="1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- </a:t>
            </a:r>
            <a:r>
              <a:rPr lang="ar-SY" sz="3500" b="1" dirty="0">
                <a:solidFill>
                  <a:srgbClr val="00FECA"/>
                </a:solidFill>
                <a:latin typeface="Lato"/>
                <a:ea typeface="Lato"/>
                <a:cs typeface="DecoType Thuluth" panose="02010000000000000000" pitchFamily="2" charset="-78"/>
              </a:rPr>
              <a:t>ولأن العظمة تحقق من خلال التميز</a:t>
            </a: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...ميزنا تطبيقنا بجدول زمني للحفلة أي سيكون بإمكان المستخدم تحديد ترتيب الفعاليات وتقسيم الوقت بما يتناسب مع حاجته.   </a:t>
            </a:r>
            <a:endParaRPr lang="en-US" sz="3500" b="1" dirty="0">
              <a:solidFill>
                <a:srgbClr val="FFFFFF"/>
              </a:solidFill>
              <a:latin typeface="Lato"/>
              <a:ea typeface="Lato"/>
            </a:endParaRPr>
          </a:p>
        </p:txBody>
      </p:sp>
      <p:sp>
        <p:nvSpPr>
          <p:cNvPr id="5" name="Google Shape;688;p39">
            <a:extLst>
              <a:ext uri="{FF2B5EF4-FFF2-40B4-BE49-F238E27FC236}">
                <a16:creationId xmlns:a16="http://schemas.microsoft.com/office/drawing/2014/main" id="{F4B831D9-1D81-ECC0-402A-ED0D65C6B381}"/>
              </a:ext>
            </a:extLst>
          </p:cNvPr>
          <p:cNvSpPr/>
          <p:nvPr/>
        </p:nvSpPr>
        <p:spPr>
          <a:xfrm>
            <a:off x="16040050" y="2631619"/>
            <a:ext cx="510933" cy="517228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688;p39">
            <a:extLst>
              <a:ext uri="{FF2B5EF4-FFF2-40B4-BE49-F238E27FC236}">
                <a16:creationId xmlns:a16="http://schemas.microsoft.com/office/drawing/2014/main" id="{58F8C0F9-FE21-2F5C-6747-A63140F8D2A7}"/>
              </a:ext>
            </a:extLst>
          </p:cNvPr>
          <p:cNvSpPr/>
          <p:nvPr/>
        </p:nvSpPr>
        <p:spPr>
          <a:xfrm>
            <a:off x="16115816" y="4598588"/>
            <a:ext cx="510934" cy="581502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621;p38">
            <a:extLst>
              <a:ext uri="{FF2B5EF4-FFF2-40B4-BE49-F238E27FC236}">
                <a16:creationId xmlns:a16="http://schemas.microsoft.com/office/drawing/2014/main" id="{B58AA2BF-6AAB-685D-C473-106053926A8B}"/>
              </a:ext>
            </a:extLst>
          </p:cNvPr>
          <p:cNvSpPr/>
          <p:nvPr/>
        </p:nvSpPr>
        <p:spPr>
          <a:xfrm>
            <a:off x="7382431" y="8915400"/>
            <a:ext cx="3523137" cy="832963"/>
          </a:xfrm>
          <a:custGeom>
            <a:avLst/>
            <a:gdLst/>
            <a:ahLst/>
            <a:cxnLst/>
            <a:rect l="l" t="t" r="r" b="b"/>
            <a:pathLst>
              <a:path w="2375301" h="631238" extrusionOk="0">
                <a:moveTo>
                  <a:pt x="0" y="0"/>
                </a:moveTo>
                <a:lnTo>
                  <a:pt x="2375300" y="0"/>
                </a:lnTo>
                <a:lnTo>
                  <a:pt x="2375300" y="631238"/>
                </a:lnTo>
                <a:lnTo>
                  <a:pt x="0" y="631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35"/>
          <p:cNvPicPr preferRelativeResize="0"/>
          <p:nvPr/>
        </p:nvPicPr>
        <p:blipFill rotWithShape="1">
          <a:blip r:embed="rId3">
            <a:alphaModFix/>
          </a:blip>
          <a:srcRect t="12833" b="29263"/>
          <a:stretch/>
        </p:blipFill>
        <p:spPr>
          <a:xfrm>
            <a:off x="0" y="3227576"/>
            <a:ext cx="18288000" cy="70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1977463" y="619836"/>
            <a:ext cx="14333074" cy="21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799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ernard MT Condensed" panose="02050806060905020404" pitchFamily="18" charset="0"/>
                <a:ea typeface="Bungee Outline"/>
                <a:cs typeface="Bungee Outline"/>
                <a:sym typeface="Bungee Outline"/>
              </a:rPr>
              <a:t>Thank you!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rnard MT Condensed" panose="02050806060905020404" pitchFamily="18" charset="0"/>
              <a:sym typeface="Arial"/>
            </a:endParaRPr>
          </a:p>
        </p:txBody>
      </p:sp>
      <p:sp>
        <p:nvSpPr>
          <p:cNvPr id="565" name="Google Shape;565;p35"/>
          <p:cNvSpPr>
            <a:spLocks noChangeAspect="1"/>
          </p:cNvSpPr>
          <p:nvPr/>
        </p:nvSpPr>
        <p:spPr>
          <a:xfrm>
            <a:off x="6853934" y="2782098"/>
            <a:ext cx="3618123" cy="890955"/>
          </a:xfrm>
          <a:custGeom>
            <a:avLst/>
            <a:gdLst/>
            <a:ahLst/>
            <a:cxnLst/>
            <a:rect l="l" t="t" r="r" b="b"/>
            <a:pathLst>
              <a:path w="9600306" h="2551289" extrusionOk="0">
                <a:moveTo>
                  <a:pt x="0" y="0"/>
                </a:moveTo>
                <a:lnTo>
                  <a:pt x="9600306" y="0"/>
                </a:lnTo>
                <a:lnTo>
                  <a:pt x="9600306" y="2551289"/>
                </a:lnTo>
                <a:lnTo>
                  <a:pt x="0" y="2551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35"/>
          <p:cNvSpPr/>
          <p:nvPr/>
        </p:nvSpPr>
        <p:spPr>
          <a:xfrm rot="-1291999">
            <a:off x="593887" y="6412442"/>
            <a:ext cx="1463255" cy="2387634"/>
          </a:xfrm>
          <a:custGeom>
            <a:avLst/>
            <a:gdLst/>
            <a:ahLst/>
            <a:cxnLst/>
            <a:rect l="l" t="t" r="r" b="b"/>
            <a:pathLst>
              <a:path w="1463255" h="2387634" extrusionOk="0">
                <a:moveTo>
                  <a:pt x="0" y="0"/>
                </a:moveTo>
                <a:lnTo>
                  <a:pt x="1463255" y="0"/>
                </a:lnTo>
                <a:lnTo>
                  <a:pt x="1463255" y="2387634"/>
                </a:lnTo>
                <a:lnTo>
                  <a:pt x="0" y="2387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67" name="Google Shape;567;p35"/>
          <p:cNvCxnSpPr/>
          <p:nvPr/>
        </p:nvCxnSpPr>
        <p:spPr>
          <a:xfrm>
            <a:off x="-2445436" y="1762836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35"/>
          <p:cNvCxnSpPr/>
          <p:nvPr/>
        </p:nvCxnSpPr>
        <p:spPr>
          <a:xfrm>
            <a:off x="15311921" y="1762836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3"/>
          <p:cNvGrpSpPr/>
          <p:nvPr/>
        </p:nvGrpSpPr>
        <p:grpSpPr>
          <a:xfrm>
            <a:off x="138786" y="3135202"/>
            <a:ext cx="1183334" cy="1188638"/>
            <a:chOff x="1813" y="0"/>
            <a:chExt cx="809173" cy="812800"/>
          </a:xfrm>
        </p:grpSpPr>
        <p:sp>
          <p:nvSpPr>
            <p:cNvPr id="302" name="Google Shape;30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ED0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138786" y="6169711"/>
            <a:ext cx="1183334" cy="1188638"/>
            <a:chOff x="1813" y="0"/>
            <a:chExt cx="809173" cy="812800"/>
          </a:xfrm>
        </p:grpSpPr>
        <p:sp>
          <p:nvSpPr>
            <p:cNvPr id="305" name="Google Shape;30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138786" y="4634916"/>
            <a:ext cx="1183334" cy="1188638"/>
            <a:chOff x="1813" y="0"/>
            <a:chExt cx="809173" cy="812800"/>
          </a:xfrm>
        </p:grpSpPr>
        <p:sp>
          <p:nvSpPr>
            <p:cNvPr id="308" name="Google Shape;30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99C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3"/>
          <p:cNvSpPr txBox="1"/>
          <p:nvPr/>
        </p:nvSpPr>
        <p:spPr>
          <a:xfrm>
            <a:off x="493441" y="624848"/>
            <a:ext cx="16230600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499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lack Ops One" panose="02000000000000000000" pitchFamily="2" charset="0"/>
                <a:ea typeface="Bungee Outline"/>
                <a:cs typeface="Bungee Outline"/>
                <a:sym typeface="Bungee Outline"/>
              </a:rPr>
              <a:t>Members: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Black Ops One" panose="02000000000000000000" pitchFamily="2" charset="0"/>
              <a:sym typeface="Arial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-353790" y="3078661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715" b="0" i="0" u="none" strike="noStrike" kern="0" cap="none" spc="0" normalizeH="0" baseline="0" noProof="0" dirty="0">
                <a:ln>
                  <a:noFill/>
                </a:ln>
                <a:solidFill>
                  <a:srgbClr val="ED0BFF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-360197" y="6144948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715" b="0" i="0" u="none" strike="noStrike" kern="0" cap="none" spc="0" normalizeH="0" baseline="0" noProof="0" dirty="0">
                <a:ln>
                  <a:noFill/>
                </a:ln>
                <a:solidFill>
                  <a:srgbClr val="FFF143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C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-353790" y="4630213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715" b="0" i="0" u="none" strike="noStrike" kern="0" cap="none" spc="0" normalizeH="0" baseline="0" noProof="0" dirty="0">
                <a:ln>
                  <a:noFill/>
                </a:ln>
                <a:solidFill>
                  <a:srgbClr val="F99C15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B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-360197" y="7596461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715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ea typeface="Bungee"/>
                <a:cs typeface="Bungee"/>
                <a:sym typeface="Bungee"/>
              </a:rPr>
              <a:t>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2" name="Google Shape;322;p23"/>
          <p:cNvCxnSpPr>
            <a:cxnSpLocks/>
          </p:cNvCxnSpPr>
          <p:nvPr/>
        </p:nvCxnSpPr>
        <p:spPr>
          <a:xfrm>
            <a:off x="0" y="2909220"/>
            <a:ext cx="18288000" cy="1931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23"/>
          <p:cNvCxnSpPr>
            <a:cxnSpLocks/>
          </p:cNvCxnSpPr>
          <p:nvPr/>
        </p:nvCxnSpPr>
        <p:spPr>
          <a:xfrm flipV="1">
            <a:off x="11720945" y="2909221"/>
            <a:ext cx="0" cy="7377779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23"/>
          <p:cNvCxnSpPr>
            <a:cxnSpLocks/>
          </p:cNvCxnSpPr>
          <p:nvPr/>
        </p:nvCxnSpPr>
        <p:spPr>
          <a:xfrm>
            <a:off x="0" y="453056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" name="Google Shape;324;p23">
            <a:extLst>
              <a:ext uri="{FF2B5EF4-FFF2-40B4-BE49-F238E27FC236}">
                <a16:creationId xmlns:a16="http://schemas.microsoft.com/office/drawing/2014/main" id="{57B94633-E6B8-2A59-2C5C-5D095023FEAE}"/>
              </a:ext>
            </a:extLst>
          </p:cNvPr>
          <p:cNvCxnSpPr>
            <a:cxnSpLocks/>
          </p:cNvCxnSpPr>
          <p:nvPr/>
        </p:nvCxnSpPr>
        <p:spPr>
          <a:xfrm>
            <a:off x="0" y="603056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324;p23">
            <a:extLst>
              <a:ext uri="{FF2B5EF4-FFF2-40B4-BE49-F238E27FC236}">
                <a16:creationId xmlns:a16="http://schemas.microsoft.com/office/drawing/2014/main" id="{CA5FB7D0-4631-ECCD-827A-8F801AE74788}"/>
              </a:ext>
            </a:extLst>
          </p:cNvPr>
          <p:cNvCxnSpPr>
            <a:cxnSpLocks/>
          </p:cNvCxnSpPr>
          <p:nvPr/>
        </p:nvCxnSpPr>
        <p:spPr>
          <a:xfrm>
            <a:off x="-1" y="7507892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24;p23">
            <a:extLst>
              <a:ext uri="{FF2B5EF4-FFF2-40B4-BE49-F238E27FC236}">
                <a16:creationId xmlns:a16="http://schemas.microsoft.com/office/drawing/2014/main" id="{EF386515-A0F4-AC6F-897C-9A6BA18D7ADE}"/>
              </a:ext>
            </a:extLst>
          </p:cNvPr>
          <p:cNvCxnSpPr>
            <a:cxnSpLocks/>
          </p:cNvCxnSpPr>
          <p:nvPr/>
        </p:nvCxnSpPr>
        <p:spPr>
          <a:xfrm>
            <a:off x="-2" y="9005578"/>
            <a:ext cx="18288001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321;p23">
            <a:extLst>
              <a:ext uri="{FF2B5EF4-FFF2-40B4-BE49-F238E27FC236}">
                <a16:creationId xmlns:a16="http://schemas.microsoft.com/office/drawing/2014/main" id="{70A017D5-257B-2E78-47FA-020A5C19C2BA}"/>
              </a:ext>
            </a:extLst>
          </p:cNvPr>
          <p:cNvSpPr txBox="1"/>
          <p:nvPr/>
        </p:nvSpPr>
        <p:spPr>
          <a:xfrm>
            <a:off x="-353790" y="9105815"/>
            <a:ext cx="2181300" cy="123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715" dirty="0">
                <a:solidFill>
                  <a:srgbClr val="00B050"/>
                </a:solidFill>
                <a:latin typeface="Bungee"/>
                <a:sym typeface="Bungee"/>
              </a:rPr>
              <a:t>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" name="Google Shape;310;p23">
            <a:extLst>
              <a:ext uri="{FF2B5EF4-FFF2-40B4-BE49-F238E27FC236}">
                <a16:creationId xmlns:a16="http://schemas.microsoft.com/office/drawing/2014/main" id="{CCF9236B-C5C7-BD58-9631-2986120B03B8}"/>
              </a:ext>
            </a:extLst>
          </p:cNvPr>
          <p:cNvGrpSpPr/>
          <p:nvPr/>
        </p:nvGrpSpPr>
        <p:grpSpPr>
          <a:xfrm>
            <a:off x="145193" y="7657436"/>
            <a:ext cx="1183334" cy="1188638"/>
            <a:chOff x="1813" y="0"/>
            <a:chExt cx="809173" cy="812800"/>
          </a:xfrm>
        </p:grpSpPr>
        <p:sp>
          <p:nvSpPr>
            <p:cNvPr id="18" name="Google Shape;311;p23">
              <a:extLst>
                <a:ext uri="{FF2B5EF4-FFF2-40B4-BE49-F238E27FC236}">
                  <a16:creationId xmlns:a16="http://schemas.microsoft.com/office/drawing/2014/main" id="{EE50D71D-E544-FAF4-C3B7-4222CBF3A10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12;p23">
              <a:extLst>
                <a:ext uri="{FF2B5EF4-FFF2-40B4-BE49-F238E27FC236}">
                  <a16:creationId xmlns:a16="http://schemas.microsoft.com/office/drawing/2014/main" id="{51832F2D-A4E6-EAD9-55C1-F728A38F70F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311;p23">
            <a:extLst>
              <a:ext uri="{FF2B5EF4-FFF2-40B4-BE49-F238E27FC236}">
                <a16:creationId xmlns:a16="http://schemas.microsoft.com/office/drawing/2014/main" id="{DD087FC6-F83E-A960-DBCF-14F28EB0846E}"/>
              </a:ext>
            </a:extLst>
          </p:cNvPr>
          <p:cNvSpPr/>
          <p:nvPr/>
        </p:nvSpPr>
        <p:spPr>
          <a:xfrm>
            <a:off x="138786" y="9105815"/>
            <a:ext cx="1183334" cy="1188638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57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6469A-E96D-E1A9-3F93-A5F4C7C8415D}"/>
              </a:ext>
            </a:extLst>
          </p:cNvPr>
          <p:cNvSpPr txBox="1"/>
          <p:nvPr/>
        </p:nvSpPr>
        <p:spPr>
          <a:xfrm>
            <a:off x="6567056" y="3078661"/>
            <a:ext cx="487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3"/>
              </a:lnSpc>
              <a:defRPr/>
            </a:pPr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رامي خلدون صبح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F64E7-A2DB-D4A9-663A-AA9F74C9CAB6}"/>
              </a:ext>
            </a:extLst>
          </p:cNvPr>
          <p:cNvSpPr txBox="1"/>
          <p:nvPr/>
        </p:nvSpPr>
        <p:spPr>
          <a:xfrm>
            <a:off x="5776333" y="4740777"/>
            <a:ext cx="5664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روى سامر سنان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3E154-1C01-1FD7-69A5-7F8DC30FC41A}"/>
              </a:ext>
            </a:extLst>
          </p:cNvPr>
          <p:cNvSpPr txBox="1"/>
          <p:nvPr/>
        </p:nvSpPr>
        <p:spPr>
          <a:xfrm>
            <a:off x="5776333" y="6277187"/>
            <a:ext cx="5664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سهر رواد صلاح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EEC8F-68E5-54ED-B93E-A5DFF09B5464}"/>
              </a:ext>
            </a:extLst>
          </p:cNvPr>
          <p:cNvSpPr txBox="1"/>
          <p:nvPr/>
        </p:nvSpPr>
        <p:spPr>
          <a:xfrm>
            <a:off x="6853259" y="7685295"/>
            <a:ext cx="4874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عدي زياد </a:t>
            </a:r>
            <a:r>
              <a:rPr lang="ar-SY" sz="6000" i="1" dirty="0" err="1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البدعيش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53C72-F3B2-D522-C18B-216D7E67F59F}"/>
              </a:ext>
            </a:extLst>
          </p:cNvPr>
          <p:cNvSpPr txBox="1"/>
          <p:nvPr/>
        </p:nvSpPr>
        <p:spPr>
          <a:xfrm>
            <a:off x="5916234" y="9105815"/>
            <a:ext cx="5664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</a:rPr>
              <a:t>غزل فرزات عبد الواحد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06DF1-D9FA-7551-8B08-EAE583F7F4A4}"/>
              </a:ext>
            </a:extLst>
          </p:cNvPr>
          <p:cNvSpPr txBox="1"/>
          <p:nvPr/>
        </p:nvSpPr>
        <p:spPr>
          <a:xfrm>
            <a:off x="12027775" y="3117711"/>
            <a:ext cx="61086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dirty="0">
                <a:solidFill>
                  <a:schemeClr val="accent1"/>
                </a:solidFill>
                <a:latin typeface="Bowlby One SC" panose="02000505060000020004" pitchFamily="2" charset="0"/>
              </a:rPr>
              <a:t>backend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6A08E5-5121-B7C7-17A6-CDC30DF6FF3F}"/>
              </a:ext>
            </a:extLst>
          </p:cNvPr>
          <p:cNvSpPr txBox="1"/>
          <p:nvPr/>
        </p:nvSpPr>
        <p:spPr>
          <a:xfrm>
            <a:off x="12034181" y="7507892"/>
            <a:ext cx="61086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dirty="0">
                <a:solidFill>
                  <a:schemeClr val="accent1"/>
                </a:solidFill>
                <a:latin typeface="Bowlby One SC" panose="02000505060000020004" pitchFamily="2" charset="0"/>
              </a:rPr>
              <a:t>backend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95DF9E-B97C-116E-9B83-F2A4C2D9F746}"/>
              </a:ext>
            </a:extLst>
          </p:cNvPr>
          <p:cNvSpPr txBox="1"/>
          <p:nvPr/>
        </p:nvSpPr>
        <p:spPr>
          <a:xfrm>
            <a:off x="11931805" y="4518095"/>
            <a:ext cx="61086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dirty="0">
                <a:solidFill>
                  <a:srgbClr val="00FECA"/>
                </a:solidFill>
                <a:latin typeface="Bowlby One SC" panose="02000505060000020004" pitchFamily="2" charset="0"/>
              </a:rPr>
              <a:t>frontend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827CE-6DC0-B2EB-0927-D597D198D32C}"/>
              </a:ext>
            </a:extLst>
          </p:cNvPr>
          <p:cNvSpPr txBox="1"/>
          <p:nvPr/>
        </p:nvSpPr>
        <p:spPr>
          <a:xfrm>
            <a:off x="12000740" y="5963968"/>
            <a:ext cx="61086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dirty="0">
                <a:solidFill>
                  <a:srgbClr val="00FECA"/>
                </a:solidFill>
                <a:latin typeface="Bowlby One SC" panose="02000505060000020004" pitchFamily="2" charset="0"/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D6A963-7355-057B-019C-3B2AB16720DC}"/>
              </a:ext>
            </a:extLst>
          </p:cNvPr>
          <p:cNvSpPr txBox="1"/>
          <p:nvPr/>
        </p:nvSpPr>
        <p:spPr>
          <a:xfrm>
            <a:off x="12027775" y="9025909"/>
            <a:ext cx="61086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dirty="0">
                <a:solidFill>
                  <a:srgbClr val="00FECA"/>
                </a:solidFill>
                <a:latin typeface="Bowlby One SC" panose="02000505060000020004" pitchFamily="2" charset="0"/>
              </a:rPr>
              <a:t>frontend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5" grpId="0"/>
      <p:bldP spid="21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6529656" y="2525005"/>
            <a:ext cx="5228687" cy="4693536"/>
          </a:xfrm>
          <a:custGeom>
            <a:avLst/>
            <a:gdLst/>
            <a:ahLst/>
            <a:cxnLst/>
            <a:rect l="l" t="t" r="r" b="b"/>
            <a:pathLst>
              <a:path w="5228687" h="4693536" extrusionOk="0">
                <a:moveTo>
                  <a:pt x="0" y="0"/>
                </a:moveTo>
                <a:lnTo>
                  <a:pt x="5228686" y="0"/>
                </a:lnTo>
                <a:lnTo>
                  <a:pt x="5228686" y="4693536"/>
                </a:lnTo>
                <a:lnTo>
                  <a:pt x="0" y="4693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2327165" y="8026345"/>
            <a:ext cx="1363366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B53E3"/>
                </a:solidFill>
                <a:latin typeface="Stencil" panose="040409050D0802020404" pitchFamily="82" charset="0"/>
                <a:sym typeface="Bungee Outline"/>
              </a:rPr>
              <a:t>E V A</a:t>
            </a:r>
            <a:endParaRPr sz="9600" dirty="0">
              <a:solidFill>
                <a:srgbClr val="FB53E3"/>
              </a:solidFill>
              <a:latin typeface="Stencil" panose="040409050D0802020404" pitchFamily="82" charset="0"/>
            </a:endParaRPr>
          </a:p>
        </p:txBody>
      </p:sp>
      <p:sp>
        <p:nvSpPr>
          <p:cNvPr id="5" name="Google Shape;650;p38">
            <a:extLst>
              <a:ext uri="{FF2B5EF4-FFF2-40B4-BE49-F238E27FC236}">
                <a16:creationId xmlns:a16="http://schemas.microsoft.com/office/drawing/2014/main" id="{3BEA13B4-95D1-AECA-E8DC-84AA8D8480CA}"/>
              </a:ext>
            </a:extLst>
          </p:cNvPr>
          <p:cNvSpPr/>
          <p:nvPr/>
        </p:nvSpPr>
        <p:spPr>
          <a:xfrm>
            <a:off x="3117271" y="-695690"/>
            <a:ext cx="12053454" cy="10307782"/>
          </a:xfrm>
          <a:custGeom>
            <a:avLst/>
            <a:gdLst/>
            <a:ahLst/>
            <a:cxnLst/>
            <a:rect l="l" t="t" r="r" b="b"/>
            <a:pathLst>
              <a:path w="936192" h="900364" extrusionOk="0">
                <a:moveTo>
                  <a:pt x="0" y="0"/>
                </a:moveTo>
                <a:lnTo>
                  <a:pt x="936192" y="0"/>
                </a:lnTo>
                <a:lnTo>
                  <a:pt x="936192" y="900364"/>
                </a:lnTo>
                <a:lnTo>
                  <a:pt x="0" y="900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700;p39">
            <a:extLst>
              <a:ext uri="{FF2B5EF4-FFF2-40B4-BE49-F238E27FC236}">
                <a16:creationId xmlns:a16="http://schemas.microsoft.com/office/drawing/2014/main" id="{8AB3AEA8-97FC-701D-90D6-357591E9893B}"/>
              </a:ext>
            </a:extLst>
          </p:cNvPr>
          <p:cNvSpPr>
            <a:spLocks noChangeAspect="1"/>
          </p:cNvSpPr>
          <p:nvPr/>
        </p:nvSpPr>
        <p:spPr>
          <a:xfrm>
            <a:off x="231232" y="8834152"/>
            <a:ext cx="304854" cy="566451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Google Shape;702;p39">
            <a:extLst>
              <a:ext uri="{FF2B5EF4-FFF2-40B4-BE49-F238E27FC236}">
                <a16:creationId xmlns:a16="http://schemas.microsoft.com/office/drawing/2014/main" id="{C0A9D44E-DB97-F9DF-207E-C368ADC99EBE}"/>
              </a:ext>
            </a:extLst>
          </p:cNvPr>
          <p:cNvSpPr>
            <a:spLocks noChangeAspect="1"/>
          </p:cNvSpPr>
          <p:nvPr/>
        </p:nvSpPr>
        <p:spPr>
          <a:xfrm>
            <a:off x="100434" y="7264142"/>
            <a:ext cx="496727" cy="575157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704;p39">
            <a:extLst>
              <a:ext uri="{FF2B5EF4-FFF2-40B4-BE49-F238E27FC236}">
                <a16:creationId xmlns:a16="http://schemas.microsoft.com/office/drawing/2014/main" id="{4DABDD2F-9718-215A-112E-8949BE38E075}"/>
              </a:ext>
            </a:extLst>
          </p:cNvPr>
          <p:cNvSpPr>
            <a:spLocks noChangeAspect="1"/>
          </p:cNvSpPr>
          <p:nvPr/>
        </p:nvSpPr>
        <p:spPr>
          <a:xfrm>
            <a:off x="100434" y="8026345"/>
            <a:ext cx="566451" cy="566451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699;p39">
            <a:extLst>
              <a:ext uri="{FF2B5EF4-FFF2-40B4-BE49-F238E27FC236}">
                <a16:creationId xmlns:a16="http://schemas.microsoft.com/office/drawing/2014/main" id="{8BC7F545-4275-2FB2-987F-8A41FB95EF04}"/>
              </a:ext>
            </a:extLst>
          </p:cNvPr>
          <p:cNvSpPr>
            <a:spLocks noChangeAspect="1"/>
          </p:cNvSpPr>
          <p:nvPr/>
        </p:nvSpPr>
        <p:spPr>
          <a:xfrm>
            <a:off x="72452" y="9641959"/>
            <a:ext cx="594433" cy="613065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9"/>
          <p:cNvSpPr txBox="1"/>
          <p:nvPr/>
        </p:nvSpPr>
        <p:spPr>
          <a:xfrm>
            <a:off x="8541327" y="1208987"/>
            <a:ext cx="79386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ungee"/>
                <a:cs typeface="DecoType Thuluth" panose="02010000000000000000" pitchFamily="2" charset="-78"/>
                <a:sym typeface="Bungee"/>
              </a:rPr>
              <a:t>ت</a:t>
            </a:r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  <a:sym typeface="Bungee"/>
              </a:rPr>
              <a:t>عريف نظام إدارة الفعاليات :  </a:t>
            </a:r>
            <a:endParaRPr kumimoji="0" sz="6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DecoType Thuluth" panose="02010000000000000000" pitchFamily="2" charset="-78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92A28-BF72-AC11-357A-15A729BAA3F9}"/>
              </a:ext>
            </a:extLst>
          </p:cNvPr>
          <p:cNvSpPr txBox="1"/>
          <p:nvPr/>
        </p:nvSpPr>
        <p:spPr>
          <a:xfrm>
            <a:off x="0" y="3130898"/>
            <a:ext cx="18288000" cy="2012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3"/>
              </a:lnSpc>
            </a:pPr>
            <a:r>
              <a:rPr lang="ar-SY" sz="5199" dirty="0">
                <a:solidFill>
                  <a:srgbClr val="FFFFFF"/>
                </a:solidFill>
                <a:latin typeface="Bungee"/>
              </a:rPr>
              <a:t>هو نظام إلكتروني يتيح تنظيم وتنسيق الفعاليات بسهولة وكفاءة باستخدام التكنولوجيا الحديثة. </a:t>
            </a:r>
            <a:endParaRPr lang="en-US" sz="5199" dirty="0">
              <a:solidFill>
                <a:srgbClr val="FFFFFF"/>
              </a:solidFill>
              <a:latin typeface="Bungee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5F16E7-C165-5173-17DF-0801781D5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7583" y="5663334"/>
            <a:ext cx="7772400" cy="1470025"/>
          </a:xfrm>
        </p:spPr>
        <p:txBody>
          <a:bodyPr/>
          <a:lstStyle/>
          <a:p>
            <a:pPr algn="r">
              <a:lnSpc>
                <a:spcPct val="120003"/>
              </a:lnSpc>
              <a:buClr>
                <a:srgbClr val="000000"/>
              </a:buClr>
              <a:buSzTx/>
            </a:pPr>
            <a:r>
              <a:rPr lang="ar-SY" sz="6000" i="1" dirty="0">
                <a:solidFill>
                  <a:srgbClr val="FFFFFF"/>
                </a:solidFill>
                <a:latin typeface="Bungee"/>
                <a:cs typeface="DecoType Thuluth" panose="02010000000000000000" pitchFamily="2" charset="-78"/>
                <a:sym typeface="Arial"/>
              </a:rPr>
              <a:t>أهمية النظام:</a:t>
            </a:r>
            <a:endParaRPr lang="en-US" sz="6000" i="1" dirty="0">
              <a:solidFill>
                <a:srgbClr val="FFFFFF"/>
              </a:solidFill>
              <a:latin typeface="Bungee"/>
              <a:cs typeface="DecoType Thuluth" panose="02010000000000000000" pitchFamily="2" charset="-78"/>
              <a:sym typeface="Arial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0CAE89-1DB5-FFF9-6864-8C99EFE26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164" y="7653193"/>
            <a:ext cx="17581419" cy="1116734"/>
          </a:xfrm>
        </p:spPr>
        <p:txBody>
          <a:bodyPr/>
          <a:lstStyle/>
          <a:p>
            <a:pPr algn="r">
              <a:lnSpc>
                <a:spcPct val="120003"/>
              </a:lnSpc>
              <a:spcBef>
                <a:spcPts val="0"/>
              </a:spcBef>
              <a:buClr>
                <a:srgbClr val="000000"/>
              </a:buClr>
            </a:pPr>
            <a:r>
              <a:rPr lang="ar-SY" sz="5199" dirty="0">
                <a:solidFill>
                  <a:srgbClr val="FFFFFF"/>
                </a:solidFill>
                <a:latin typeface="Bungee"/>
                <a:cs typeface="Arial"/>
                <a:sym typeface="Arial"/>
              </a:rPr>
              <a:t>يساعد في توفير الوقت والجهد، ويضمن تنفيذ الفعالية بسلاسة ونجاح.</a:t>
            </a:r>
            <a:endParaRPr lang="en-US" sz="5199" dirty="0">
              <a:solidFill>
                <a:srgbClr val="FFFFFF"/>
              </a:solidFill>
              <a:latin typeface="Bungee"/>
              <a:cs typeface="Arial"/>
              <a:sym typeface="Arial"/>
            </a:endParaRPr>
          </a:p>
        </p:txBody>
      </p:sp>
      <p:sp>
        <p:nvSpPr>
          <p:cNvPr id="12" name="Google Shape;674;p39">
            <a:extLst>
              <a:ext uri="{FF2B5EF4-FFF2-40B4-BE49-F238E27FC236}">
                <a16:creationId xmlns:a16="http://schemas.microsoft.com/office/drawing/2014/main" id="{B78A8EC2-2BB7-A7ED-A3FB-B63ED2ACA469}"/>
              </a:ext>
            </a:extLst>
          </p:cNvPr>
          <p:cNvSpPr/>
          <p:nvPr/>
        </p:nvSpPr>
        <p:spPr>
          <a:xfrm>
            <a:off x="16918672" y="1548798"/>
            <a:ext cx="932911" cy="761028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" name="Google Shape;674;p39">
            <a:extLst>
              <a:ext uri="{FF2B5EF4-FFF2-40B4-BE49-F238E27FC236}">
                <a16:creationId xmlns:a16="http://schemas.microsoft.com/office/drawing/2014/main" id="{8DDABAE3-F881-B195-839D-561892BD8D7C}"/>
              </a:ext>
            </a:extLst>
          </p:cNvPr>
          <p:cNvSpPr/>
          <p:nvPr/>
        </p:nvSpPr>
        <p:spPr>
          <a:xfrm>
            <a:off x="16918672" y="6022372"/>
            <a:ext cx="932911" cy="761028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" name="Google Shape;453;p29">
            <a:extLst>
              <a:ext uri="{FF2B5EF4-FFF2-40B4-BE49-F238E27FC236}">
                <a16:creationId xmlns:a16="http://schemas.microsoft.com/office/drawing/2014/main" id="{2C329CF3-CCA2-55BA-A9F3-FE8DE117A092}"/>
              </a:ext>
            </a:extLst>
          </p:cNvPr>
          <p:cNvGrpSpPr/>
          <p:nvPr/>
        </p:nvGrpSpPr>
        <p:grpSpPr>
          <a:xfrm>
            <a:off x="1451719" y="995649"/>
            <a:ext cx="3824401" cy="1314177"/>
            <a:chOff x="12700" y="0"/>
            <a:chExt cx="6578600" cy="2260600"/>
          </a:xfrm>
        </p:grpSpPr>
        <p:sp>
          <p:nvSpPr>
            <p:cNvPr id="15" name="Google Shape;454;p29">
              <a:extLst>
                <a:ext uri="{FF2B5EF4-FFF2-40B4-BE49-F238E27FC236}">
                  <a16:creationId xmlns:a16="http://schemas.microsoft.com/office/drawing/2014/main" id="{60A9A6AD-07AF-BD4C-340D-55B4E821F9E1}"/>
                </a:ext>
              </a:extLst>
            </p:cNvPr>
            <p:cNvSpPr/>
            <p:nvPr/>
          </p:nvSpPr>
          <p:spPr>
            <a:xfrm>
              <a:off x="12700" y="0"/>
              <a:ext cx="2578100" cy="2260600"/>
            </a:xfrm>
            <a:custGeom>
              <a:avLst/>
              <a:gdLst/>
              <a:ahLst/>
              <a:cxnLst/>
              <a:rect l="l" t="t" r="r" b="b"/>
              <a:pathLst>
                <a:path w="25781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</a:path>
              </a:pathLst>
            </a:custGeom>
            <a:solidFill>
              <a:srgbClr val="FFF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55;p29">
              <a:extLst>
                <a:ext uri="{FF2B5EF4-FFF2-40B4-BE49-F238E27FC236}">
                  <a16:creationId xmlns:a16="http://schemas.microsoft.com/office/drawing/2014/main" id="{163A07F9-4F7F-9F1E-BC45-7C25C1EA8F80}"/>
                </a:ext>
              </a:extLst>
            </p:cNvPr>
            <p:cNvSpPr/>
            <p:nvPr/>
          </p:nvSpPr>
          <p:spPr>
            <a:xfrm>
              <a:off x="2679700" y="0"/>
              <a:ext cx="3911600" cy="2260600"/>
            </a:xfrm>
            <a:custGeom>
              <a:avLst/>
              <a:gdLst/>
              <a:ahLst/>
              <a:cxnLst/>
              <a:rect l="l" t="t" r="r" b="b"/>
              <a:pathLst>
                <a:path w="39116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  <a:moveTo>
                    <a:pt x="3289300" y="0"/>
                  </a:moveTo>
                  <a:cubicBezTo>
                    <a:pt x="3175000" y="0"/>
                    <a:pt x="3073400" y="88900"/>
                    <a:pt x="3073400" y="215900"/>
                  </a:cubicBezTo>
                  <a:lnTo>
                    <a:pt x="3073400" y="279400"/>
                  </a:lnTo>
                  <a:cubicBezTo>
                    <a:pt x="3073400" y="393700"/>
                    <a:pt x="3175000" y="495300"/>
                    <a:pt x="3289300" y="495300"/>
                  </a:cubicBezTo>
                  <a:cubicBezTo>
                    <a:pt x="3403600" y="495300"/>
                    <a:pt x="3505200" y="393700"/>
                    <a:pt x="3505200" y="279400"/>
                  </a:cubicBezTo>
                  <a:lnTo>
                    <a:pt x="3505200" y="215900"/>
                  </a:lnTo>
                  <a:cubicBezTo>
                    <a:pt x="3505200" y="88900"/>
                    <a:pt x="3403600" y="0"/>
                    <a:pt x="3289300" y="0"/>
                  </a:cubicBezTo>
                  <a:moveTo>
                    <a:pt x="3073400" y="965200"/>
                  </a:moveTo>
                  <a:cubicBezTo>
                    <a:pt x="3073400" y="965200"/>
                    <a:pt x="3060700" y="952500"/>
                    <a:pt x="3060700" y="965200"/>
                  </a:cubicBezTo>
                  <a:lnTo>
                    <a:pt x="2908300" y="1320800"/>
                  </a:lnTo>
                  <a:cubicBezTo>
                    <a:pt x="2882900" y="1371600"/>
                    <a:pt x="2832100" y="1409700"/>
                    <a:pt x="2768600" y="1409700"/>
                  </a:cubicBezTo>
                  <a:lnTo>
                    <a:pt x="2705100" y="1409700"/>
                  </a:lnTo>
                  <a:cubicBezTo>
                    <a:pt x="2692400" y="1409700"/>
                    <a:pt x="2679700" y="1409700"/>
                    <a:pt x="2679700" y="1397000"/>
                  </a:cubicBezTo>
                  <a:cubicBezTo>
                    <a:pt x="2667000" y="1384300"/>
                    <a:pt x="2667000" y="1371600"/>
                    <a:pt x="2679700" y="1358900"/>
                  </a:cubicBezTo>
                  <a:lnTo>
                    <a:pt x="2870200" y="914400"/>
                  </a:lnTo>
                  <a:lnTo>
                    <a:pt x="2933700" y="736600"/>
                  </a:lnTo>
                  <a:cubicBezTo>
                    <a:pt x="2984500" y="635000"/>
                    <a:pt x="3086100" y="558800"/>
                    <a:pt x="3200400" y="558800"/>
                  </a:cubicBezTo>
                  <a:lnTo>
                    <a:pt x="3378200" y="558800"/>
                  </a:lnTo>
                  <a:cubicBezTo>
                    <a:pt x="3492500" y="558800"/>
                    <a:pt x="3594100" y="635000"/>
                    <a:pt x="3644900" y="736600"/>
                  </a:cubicBezTo>
                  <a:lnTo>
                    <a:pt x="3708400" y="914400"/>
                  </a:lnTo>
                  <a:lnTo>
                    <a:pt x="3898900" y="1358900"/>
                  </a:lnTo>
                  <a:cubicBezTo>
                    <a:pt x="3911600" y="1371600"/>
                    <a:pt x="3911600" y="1384300"/>
                    <a:pt x="3898900" y="1397000"/>
                  </a:cubicBezTo>
                  <a:cubicBezTo>
                    <a:pt x="3898900" y="1409700"/>
                    <a:pt x="3886200" y="1409700"/>
                    <a:pt x="3873500" y="1409700"/>
                  </a:cubicBezTo>
                  <a:lnTo>
                    <a:pt x="3810000" y="1409700"/>
                  </a:lnTo>
                  <a:cubicBezTo>
                    <a:pt x="3746500" y="1409700"/>
                    <a:pt x="3695700" y="1371600"/>
                    <a:pt x="3670300" y="1320800"/>
                  </a:cubicBezTo>
                  <a:lnTo>
                    <a:pt x="3517900" y="965200"/>
                  </a:lnTo>
                  <a:cubicBezTo>
                    <a:pt x="3517900" y="952500"/>
                    <a:pt x="3505200" y="965200"/>
                    <a:pt x="3505200" y="965200"/>
                  </a:cubicBezTo>
                  <a:lnTo>
                    <a:pt x="3568700" y="1409700"/>
                  </a:lnTo>
                  <a:lnTo>
                    <a:pt x="3644900" y="2222500"/>
                  </a:lnTo>
                  <a:cubicBezTo>
                    <a:pt x="3644900" y="2235200"/>
                    <a:pt x="3632200" y="2235200"/>
                    <a:pt x="3632200" y="2247900"/>
                  </a:cubicBezTo>
                  <a:cubicBezTo>
                    <a:pt x="3619500" y="2247900"/>
                    <a:pt x="3619500" y="2260600"/>
                    <a:pt x="3606800" y="2260600"/>
                  </a:cubicBezTo>
                  <a:lnTo>
                    <a:pt x="3556000" y="2260600"/>
                  </a:lnTo>
                  <a:cubicBezTo>
                    <a:pt x="3479800" y="2260600"/>
                    <a:pt x="3416300" y="2209800"/>
                    <a:pt x="3416300" y="2133600"/>
                  </a:cubicBezTo>
                  <a:lnTo>
                    <a:pt x="3302000" y="1447800"/>
                  </a:lnTo>
                  <a:cubicBezTo>
                    <a:pt x="3289300" y="1447800"/>
                    <a:pt x="3289300" y="1447800"/>
                    <a:pt x="3276600" y="1447800"/>
                  </a:cubicBezTo>
                  <a:lnTo>
                    <a:pt x="3162300" y="2133600"/>
                  </a:lnTo>
                  <a:cubicBezTo>
                    <a:pt x="3162300" y="2209800"/>
                    <a:pt x="3098800" y="2260600"/>
                    <a:pt x="3022600" y="2260600"/>
                  </a:cubicBezTo>
                  <a:lnTo>
                    <a:pt x="2971800" y="2260600"/>
                  </a:lnTo>
                  <a:cubicBezTo>
                    <a:pt x="2959100" y="2260600"/>
                    <a:pt x="2959100" y="2247900"/>
                    <a:pt x="2946400" y="2247900"/>
                  </a:cubicBezTo>
                  <a:cubicBezTo>
                    <a:pt x="2946400" y="2235200"/>
                    <a:pt x="2933700" y="2235200"/>
                    <a:pt x="2933700" y="2222500"/>
                  </a:cubicBezTo>
                  <a:lnTo>
                    <a:pt x="3009900" y="1409700"/>
                  </a:lnTo>
                  <a:lnTo>
                    <a:pt x="3073400" y="965200"/>
                  </a:lnTo>
                </a:path>
              </a:pathLst>
            </a:custGeom>
            <a:solidFill>
              <a:srgbClr val="264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6797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91A1-3FAA-8C73-179B-B7241826F1A6}"/>
              </a:ext>
            </a:extLst>
          </p:cNvPr>
          <p:cNvSpPr txBox="1"/>
          <p:nvPr/>
        </p:nvSpPr>
        <p:spPr>
          <a:xfrm>
            <a:off x="1009649" y="1735282"/>
            <a:ext cx="160063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تطبيقنا هو</a:t>
            </a:r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ar-SY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أداة رقمية تساعد في تخطيط وإدارة الفعاليات بكفاءة. يوفر التطبيق مجموعة من الميزات مثل إنشاء فعالية وإرسال الدعوات، وتنسيق الأنشطة.</a:t>
            </a:r>
          </a:p>
          <a:p>
            <a:pPr algn="r" rtl="1"/>
            <a:r>
              <a:rPr lang="ar-SY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يساعد هذا التطبيق المنظمين على تبسيط العمليات وتحسين التواصل مع المشاركين.</a:t>
            </a:r>
            <a:endParaRPr lang="en-US" sz="4400" i="1" dirty="0">
              <a:solidFill>
                <a:schemeClr val="accent1">
                  <a:lumMod val="20000"/>
                  <a:lumOff val="80000"/>
                </a:scheme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Google Shape;345;p25">
            <a:extLst>
              <a:ext uri="{FF2B5EF4-FFF2-40B4-BE49-F238E27FC236}">
                <a16:creationId xmlns:a16="http://schemas.microsoft.com/office/drawing/2014/main" id="{094437FE-3DDF-EC9B-04EE-3CA33A5845A4}"/>
              </a:ext>
            </a:extLst>
          </p:cNvPr>
          <p:cNvSpPr txBox="1"/>
          <p:nvPr/>
        </p:nvSpPr>
        <p:spPr>
          <a:xfrm>
            <a:off x="5799803" y="618293"/>
            <a:ext cx="668839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Black Ops One" panose="02000000000000000000" pitchFamily="2" charset="0"/>
                <a:sym typeface="Bungee"/>
              </a:rPr>
              <a:t>Identification</a:t>
            </a:r>
            <a:endParaRPr sz="3600" dirty="0">
              <a:solidFill>
                <a:schemeClr val="accent1"/>
              </a:solidFill>
              <a:latin typeface="Black Ops One" panose="02000000000000000000" pitchFamily="2" charset="0"/>
            </a:endParaRPr>
          </a:p>
        </p:txBody>
      </p:sp>
      <p:cxnSp>
        <p:nvCxnSpPr>
          <p:cNvPr id="4" name="Google Shape;346;p25">
            <a:extLst>
              <a:ext uri="{FF2B5EF4-FFF2-40B4-BE49-F238E27FC236}">
                <a16:creationId xmlns:a16="http://schemas.microsoft.com/office/drawing/2014/main" id="{E0DE3B32-D6C6-D901-036E-4E73BD1EB1BD}"/>
              </a:ext>
            </a:extLst>
          </p:cNvPr>
          <p:cNvCxnSpPr/>
          <p:nvPr/>
        </p:nvCxnSpPr>
        <p:spPr>
          <a:xfrm>
            <a:off x="1271970" y="1037393"/>
            <a:ext cx="5421515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347;p25">
            <a:extLst>
              <a:ext uri="{FF2B5EF4-FFF2-40B4-BE49-F238E27FC236}">
                <a16:creationId xmlns:a16="http://schemas.microsoft.com/office/drawing/2014/main" id="{521C9568-0DE9-3E2C-C330-55FB89C45839}"/>
              </a:ext>
            </a:extLst>
          </p:cNvPr>
          <p:cNvCxnSpPr/>
          <p:nvPr/>
        </p:nvCxnSpPr>
        <p:spPr>
          <a:xfrm>
            <a:off x="11594515" y="1037393"/>
            <a:ext cx="5421515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Google Shape;348;p25">
            <a:extLst>
              <a:ext uri="{FF2B5EF4-FFF2-40B4-BE49-F238E27FC236}">
                <a16:creationId xmlns:a16="http://schemas.microsoft.com/office/drawing/2014/main" id="{31D9544C-5CEE-5DA2-D780-1F32C16AED20}"/>
              </a:ext>
            </a:extLst>
          </p:cNvPr>
          <p:cNvCxnSpPr/>
          <p:nvPr/>
        </p:nvCxnSpPr>
        <p:spPr>
          <a:xfrm>
            <a:off x="1328124" y="5210031"/>
            <a:ext cx="2690806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349;p25">
            <a:extLst>
              <a:ext uri="{FF2B5EF4-FFF2-40B4-BE49-F238E27FC236}">
                <a16:creationId xmlns:a16="http://schemas.microsoft.com/office/drawing/2014/main" id="{321FC065-2293-33CE-85F0-6F1C354158B8}"/>
              </a:ext>
            </a:extLst>
          </p:cNvPr>
          <p:cNvCxnSpPr/>
          <p:nvPr/>
        </p:nvCxnSpPr>
        <p:spPr>
          <a:xfrm>
            <a:off x="4393003" y="5210031"/>
            <a:ext cx="1728419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350;p25">
            <a:extLst>
              <a:ext uri="{FF2B5EF4-FFF2-40B4-BE49-F238E27FC236}">
                <a16:creationId xmlns:a16="http://schemas.microsoft.com/office/drawing/2014/main" id="{FE9E9261-FFB4-E264-984C-67E73B88873E}"/>
              </a:ext>
            </a:extLst>
          </p:cNvPr>
          <p:cNvCxnSpPr/>
          <p:nvPr/>
        </p:nvCxnSpPr>
        <p:spPr>
          <a:xfrm>
            <a:off x="12041887" y="5168467"/>
            <a:ext cx="1728419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351;p25">
            <a:extLst>
              <a:ext uri="{FF2B5EF4-FFF2-40B4-BE49-F238E27FC236}">
                <a16:creationId xmlns:a16="http://schemas.microsoft.com/office/drawing/2014/main" id="{E083FD9D-716C-F154-A935-94853A46895C}"/>
              </a:ext>
            </a:extLst>
          </p:cNvPr>
          <p:cNvCxnSpPr/>
          <p:nvPr/>
        </p:nvCxnSpPr>
        <p:spPr>
          <a:xfrm>
            <a:off x="14042468" y="5143500"/>
            <a:ext cx="2690806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352;p25">
            <a:extLst>
              <a:ext uri="{FF2B5EF4-FFF2-40B4-BE49-F238E27FC236}">
                <a16:creationId xmlns:a16="http://schemas.microsoft.com/office/drawing/2014/main" id="{E3CB3DC2-2069-9936-5930-13FCCB4E5923}"/>
              </a:ext>
            </a:extLst>
          </p:cNvPr>
          <p:cNvCxnSpPr/>
          <p:nvPr/>
        </p:nvCxnSpPr>
        <p:spPr>
          <a:xfrm rot="10800000">
            <a:off x="1009650" y="1019762"/>
            <a:ext cx="0" cy="5957102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53;p25">
            <a:extLst>
              <a:ext uri="{FF2B5EF4-FFF2-40B4-BE49-F238E27FC236}">
                <a16:creationId xmlns:a16="http://schemas.microsoft.com/office/drawing/2014/main" id="{AD14D98F-9374-CF20-9247-03560FACE862}"/>
              </a:ext>
            </a:extLst>
          </p:cNvPr>
          <p:cNvCxnSpPr/>
          <p:nvPr/>
        </p:nvCxnSpPr>
        <p:spPr>
          <a:xfrm rot="10800000">
            <a:off x="17297400" y="1019762"/>
            <a:ext cx="0" cy="5957102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0E5028-A12B-EFA6-A315-9FA36AB5A2EA}"/>
              </a:ext>
            </a:extLst>
          </p:cNvPr>
          <p:cNvSpPr/>
          <p:nvPr/>
        </p:nvSpPr>
        <p:spPr>
          <a:xfrm>
            <a:off x="6691745" y="535165"/>
            <a:ext cx="4901030" cy="867454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08;p27">
            <a:extLst>
              <a:ext uri="{FF2B5EF4-FFF2-40B4-BE49-F238E27FC236}">
                <a16:creationId xmlns:a16="http://schemas.microsoft.com/office/drawing/2014/main" id="{67B62936-61FC-681D-29ED-5992AC59B78D}"/>
              </a:ext>
            </a:extLst>
          </p:cNvPr>
          <p:cNvSpPr/>
          <p:nvPr/>
        </p:nvSpPr>
        <p:spPr>
          <a:xfrm>
            <a:off x="7301971" y="5750952"/>
            <a:ext cx="3421737" cy="3421737"/>
          </a:xfrm>
          <a:custGeom>
            <a:avLst/>
            <a:gdLst/>
            <a:ahLst/>
            <a:cxnLst/>
            <a:rect l="l" t="t" r="r" b="b"/>
            <a:pathLst>
              <a:path w="3421737" h="3421737" extrusionOk="0">
                <a:moveTo>
                  <a:pt x="0" y="0"/>
                </a:moveTo>
                <a:lnTo>
                  <a:pt x="3421737" y="0"/>
                </a:lnTo>
                <a:lnTo>
                  <a:pt x="3421737" y="3421737"/>
                </a:lnTo>
                <a:lnTo>
                  <a:pt x="0" y="3421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961864" y="1880900"/>
            <a:ext cx="3821004" cy="3838131"/>
            <a:chOff x="1813" y="0"/>
            <a:chExt cx="809173" cy="812800"/>
          </a:xfrm>
        </p:grpSpPr>
        <p:sp>
          <p:nvSpPr>
            <p:cNvPr id="117" name="Google Shape;11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E0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6763250" y="3053796"/>
            <a:ext cx="3821004" cy="3838131"/>
            <a:chOff x="1813" y="0"/>
            <a:chExt cx="809173" cy="812800"/>
          </a:xfrm>
        </p:grpSpPr>
        <p:sp>
          <p:nvSpPr>
            <p:cNvPr id="120" name="Google Shape;12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752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12789675" y="1746655"/>
            <a:ext cx="3821004" cy="3838131"/>
            <a:chOff x="19402" y="-9379"/>
            <a:chExt cx="809173" cy="812800"/>
          </a:xfrm>
        </p:grpSpPr>
        <p:sp>
          <p:nvSpPr>
            <p:cNvPr id="123" name="Google Shape;123;p15"/>
            <p:cNvSpPr/>
            <p:nvPr/>
          </p:nvSpPr>
          <p:spPr>
            <a:xfrm>
              <a:off x="19402" y="-9379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3DD8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" name="Google Shape;125;p15"/>
          <p:cNvCxnSpPr/>
          <p:nvPr/>
        </p:nvCxnSpPr>
        <p:spPr>
          <a:xfrm rot="10800000">
            <a:off x="2939202" y="-2254005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FFE045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 rot="10800000">
            <a:off x="8701834" y="-1089519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F752E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 rot="10800000">
            <a:off x="14596812" y="-2396660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3DD8FC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8" name="Google Shape;128;p15"/>
          <p:cNvSpPr txBox="1"/>
          <p:nvPr/>
        </p:nvSpPr>
        <p:spPr>
          <a:xfrm>
            <a:off x="1028700" y="7974034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dirty="0">
                <a:solidFill>
                  <a:schemeClr val="bg1">
                    <a:lumMod val="95000"/>
                  </a:schemeClr>
                </a:solidFill>
                <a:latin typeface="Bungee Outline"/>
                <a:cs typeface="Kufi Extended Outline" panose="04010401010101010101" pitchFamily="82" charset="-78"/>
                <a:sym typeface="Bungee Outline"/>
              </a:rPr>
              <a:t>الدراسة المرجعية لبعض التطبيقات</a:t>
            </a:r>
            <a:endParaRPr sz="6000" dirty="0">
              <a:solidFill>
                <a:schemeClr val="bg1">
                  <a:lumMod val="95000"/>
                </a:schemeClr>
              </a:solidFill>
              <a:cs typeface="Kufi Extended Outline" panose="04010401010101010101" pitchFamily="82" charset="-78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098002" y="2350728"/>
            <a:ext cx="1953719" cy="180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 dirty="0">
                <a:solidFill>
                  <a:srgbClr val="FFE045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1</a:t>
            </a:r>
            <a:endParaRPr dirty="0"/>
          </a:p>
        </p:txBody>
      </p:sp>
      <p:sp>
        <p:nvSpPr>
          <p:cNvPr id="130" name="Google Shape;130;p15"/>
          <p:cNvSpPr txBox="1"/>
          <p:nvPr/>
        </p:nvSpPr>
        <p:spPr>
          <a:xfrm>
            <a:off x="6705194" y="5172513"/>
            <a:ext cx="38330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3000" dirty="0">
                <a:solidFill>
                  <a:srgbClr val="00FECA"/>
                </a:solidFill>
                <a:latin typeface="Bowlby One SC" panose="02000505060000020004" pitchFamily="2" charset="0"/>
                <a:sym typeface="Lato"/>
              </a:rPr>
              <a:t>EVENT PLANNER</a:t>
            </a:r>
            <a:endParaRPr sz="3000" dirty="0">
              <a:solidFill>
                <a:srgbClr val="00FECA"/>
              </a:solidFill>
              <a:latin typeface="Bowlby One SC" panose="02000505060000020004" pitchFamily="2" charset="0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7796080" y="3439864"/>
            <a:ext cx="1741697" cy="180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 dirty="0">
                <a:solidFill>
                  <a:srgbClr val="FF8DE7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2</a:t>
            </a:r>
            <a:endParaRPr dirty="0"/>
          </a:p>
        </p:txBody>
      </p:sp>
      <p:sp>
        <p:nvSpPr>
          <p:cNvPr id="132" name="Google Shape;132;p15"/>
          <p:cNvSpPr txBox="1"/>
          <p:nvPr/>
        </p:nvSpPr>
        <p:spPr>
          <a:xfrm>
            <a:off x="12777666" y="3883327"/>
            <a:ext cx="38330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1" indent="0" algn="ctr">
              <a:lnSpc>
                <a:spcPct val="120002"/>
              </a:lnSpc>
              <a:buFont typeface="Arial"/>
              <a:buNone/>
            </a:pPr>
            <a:r>
              <a:rPr lang="en-US" sz="3000" dirty="0">
                <a:solidFill>
                  <a:srgbClr val="00FECA"/>
                </a:solidFill>
                <a:latin typeface="Bowlby One SC" panose="02000505060000020004" pitchFamily="2" charset="0"/>
                <a:sym typeface="Lato"/>
              </a:rPr>
              <a:t>eventful</a:t>
            </a:r>
            <a:endParaRPr sz="3000" dirty="0">
              <a:solidFill>
                <a:srgbClr val="00FECA"/>
              </a:solidFill>
              <a:latin typeface="Bowlby One SC" panose="02000505060000020004" pitchFamily="2" charset="0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13809123" y="2010819"/>
            <a:ext cx="1953719" cy="180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 dirty="0">
                <a:solidFill>
                  <a:srgbClr val="3DD8FC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3</a:t>
            </a:r>
            <a:endParaRPr dirty="0"/>
          </a:p>
        </p:txBody>
      </p:sp>
      <p:sp>
        <p:nvSpPr>
          <p:cNvPr id="134" name="Google Shape;134;p15"/>
          <p:cNvSpPr txBox="1"/>
          <p:nvPr/>
        </p:nvSpPr>
        <p:spPr>
          <a:xfrm>
            <a:off x="977754" y="4016074"/>
            <a:ext cx="38330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1" indent="0" algn="ctr">
              <a:lnSpc>
                <a:spcPct val="120002"/>
              </a:lnSpc>
              <a:buFont typeface="Arial"/>
              <a:buNone/>
            </a:pPr>
            <a:r>
              <a:rPr lang="en-US" sz="3000" dirty="0">
                <a:solidFill>
                  <a:srgbClr val="00FECA"/>
                </a:solidFill>
                <a:latin typeface="Bowlby One SC" panose="02000505060000020004" pitchFamily="2" charset="0"/>
              </a:rPr>
              <a:t>WEDDING WIER</a:t>
            </a:r>
            <a:endParaRPr sz="3000" dirty="0">
              <a:solidFill>
                <a:srgbClr val="00FECA"/>
              </a:solidFill>
              <a:latin typeface="Bowlby One SC" panose="02000505060000020004" pitchFamily="2" charset="0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>
            <a:off x="-2325379" y="8893197"/>
            <a:ext cx="3708330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15"/>
          <p:cNvCxnSpPr/>
          <p:nvPr/>
        </p:nvCxnSpPr>
        <p:spPr>
          <a:xfrm>
            <a:off x="17145583" y="8893197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5"/>
          <p:cNvSpPr/>
          <p:nvPr/>
        </p:nvSpPr>
        <p:spPr>
          <a:xfrm rot="-922159">
            <a:off x="16304386" y="5414486"/>
            <a:ext cx="1340972" cy="1716323"/>
          </a:xfrm>
          <a:custGeom>
            <a:avLst/>
            <a:gdLst/>
            <a:ahLst/>
            <a:cxnLst/>
            <a:rect l="l" t="t" r="r" b="b"/>
            <a:pathLst>
              <a:path w="1340972" h="1716323" extrusionOk="0">
                <a:moveTo>
                  <a:pt x="0" y="0"/>
                </a:moveTo>
                <a:lnTo>
                  <a:pt x="1340972" y="0"/>
                </a:lnTo>
                <a:lnTo>
                  <a:pt x="1340972" y="1716323"/>
                </a:lnTo>
                <a:lnTo>
                  <a:pt x="0" y="1716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15"/>
          <p:cNvSpPr/>
          <p:nvPr/>
        </p:nvSpPr>
        <p:spPr>
          <a:xfrm rot="1002125">
            <a:off x="1411317" y="6427888"/>
            <a:ext cx="799623" cy="2129837"/>
          </a:xfrm>
          <a:custGeom>
            <a:avLst/>
            <a:gdLst/>
            <a:ahLst/>
            <a:cxnLst/>
            <a:rect l="l" t="t" r="r" b="b"/>
            <a:pathLst>
              <a:path w="799623" h="2129837" extrusionOk="0">
                <a:moveTo>
                  <a:pt x="0" y="0"/>
                </a:moveTo>
                <a:lnTo>
                  <a:pt x="799624" y="0"/>
                </a:lnTo>
                <a:lnTo>
                  <a:pt x="799624" y="2129838"/>
                </a:lnTo>
                <a:lnTo>
                  <a:pt x="0" y="2129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 rot="-1972540">
            <a:off x="7185710" y="933347"/>
            <a:ext cx="902839" cy="1473187"/>
          </a:xfrm>
          <a:custGeom>
            <a:avLst/>
            <a:gdLst/>
            <a:ahLst/>
            <a:cxnLst/>
            <a:rect l="l" t="t" r="r" b="b"/>
            <a:pathLst>
              <a:path w="902839" h="1473187" extrusionOk="0">
                <a:moveTo>
                  <a:pt x="0" y="0"/>
                </a:moveTo>
                <a:lnTo>
                  <a:pt x="902838" y="0"/>
                </a:lnTo>
                <a:lnTo>
                  <a:pt x="902838" y="1473188"/>
                </a:lnTo>
                <a:lnTo>
                  <a:pt x="0" y="1473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966424" y="726580"/>
            <a:ext cx="1435515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9600" dirty="0">
                <a:solidFill>
                  <a:srgbClr val="00FECA"/>
                </a:solidFill>
                <a:latin typeface="Bowlby One SC" panose="02000505060000020004" pitchFamily="2" charset="0"/>
                <a:sym typeface="Lato"/>
              </a:rPr>
              <a:t>Wedding wire</a:t>
            </a:r>
          </a:p>
        </p:txBody>
      </p:sp>
      <p:sp>
        <p:nvSpPr>
          <p:cNvPr id="102" name="Google Shape;102;p14"/>
          <p:cNvSpPr/>
          <p:nvPr/>
        </p:nvSpPr>
        <p:spPr>
          <a:xfrm>
            <a:off x="614855" y="3406808"/>
            <a:ext cx="17065425" cy="6547792"/>
          </a:xfrm>
          <a:custGeom>
            <a:avLst/>
            <a:gdLst/>
            <a:ahLst/>
            <a:cxnLst/>
            <a:rect l="l" t="t" r="r" b="b"/>
            <a:pathLst>
              <a:path w="4494597" h="1320721" extrusionOk="0">
                <a:moveTo>
                  <a:pt x="23137" y="0"/>
                </a:moveTo>
                <a:lnTo>
                  <a:pt x="4471460" y="0"/>
                </a:lnTo>
                <a:cubicBezTo>
                  <a:pt x="4484238" y="0"/>
                  <a:pt x="4494597" y="10359"/>
                  <a:pt x="4494597" y="23137"/>
                </a:cubicBezTo>
                <a:lnTo>
                  <a:pt x="4494597" y="1297584"/>
                </a:lnTo>
                <a:cubicBezTo>
                  <a:pt x="4494597" y="1303720"/>
                  <a:pt x="4492159" y="1309605"/>
                  <a:pt x="4487820" y="1313944"/>
                </a:cubicBezTo>
                <a:cubicBezTo>
                  <a:pt x="4483481" y="1318283"/>
                  <a:pt x="4477596" y="1320721"/>
                  <a:pt x="4471460" y="1320721"/>
                </a:cubicBezTo>
                <a:lnTo>
                  <a:pt x="23137" y="1320721"/>
                </a:lnTo>
                <a:cubicBezTo>
                  <a:pt x="10359" y="1320721"/>
                  <a:pt x="0" y="1310362"/>
                  <a:pt x="0" y="1297584"/>
                </a:cubicBezTo>
                <a:lnTo>
                  <a:pt x="0" y="23137"/>
                </a:lnTo>
                <a:cubicBezTo>
                  <a:pt x="0" y="10359"/>
                  <a:pt x="10359" y="0"/>
                  <a:pt x="2313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57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019917" y="6179016"/>
            <a:ext cx="291377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defTabSz="914400" rtl="1" eaLnBrk="1" fontAlgn="auto" latinLnBrk="0" hangingPunct="1">
              <a:lnSpc>
                <a:spcPct val="140000"/>
              </a:lnSpc>
              <a:buSzTx/>
              <a:buFont typeface="Arial"/>
              <a:buNone/>
              <a:tabLst/>
              <a:defRPr/>
            </a:pP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نظام الاشعارات</a:t>
            </a:r>
            <a:endParaRPr sz="3500" b="1" dirty="0">
              <a:solidFill>
                <a:srgbClr val="FFFFFF"/>
              </a:solidFill>
              <a:latin typeface="Lato"/>
              <a:ea typeface="La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5006953" y="6125747"/>
            <a:ext cx="20473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ar-SY" sz="4000" b="1" dirty="0">
                <a:solidFill>
                  <a:srgbClr val="00FECA"/>
                </a:solidFill>
                <a:latin typeface="Bungee"/>
              </a:rPr>
              <a:t>الميزات :</a:t>
            </a:r>
            <a:endParaRPr sz="4000" b="1" dirty="0">
              <a:solidFill>
                <a:srgbClr val="00FECA"/>
              </a:solidFill>
              <a:latin typeface="Bungee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852056" y="3917384"/>
            <a:ext cx="1462865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1">
              <a:lnSpc>
                <a:spcPct val="140000"/>
              </a:lnSpc>
            </a:pPr>
            <a:r>
              <a:rPr lang="ar-SY" sz="3500" dirty="0">
                <a:solidFill>
                  <a:srgbClr val="FFFFFF"/>
                </a:solidFill>
                <a:latin typeface="Lato"/>
                <a:ea typeface="Lato"/>
              </a:rPr>
              <a:t>تطبيق </a:t>
            </a:r>
            <a:r>
              <a:rPr lang="en-US" sz="3500" dirty="0">
                <a:solidFill>
                  <a:srgbClr val="FFFFFF"/>
                </a:solidFill>
                <a:latin typeface="Lato"/>
                <a:ea typeface="Lato"/>
              </a:rPr>
              <a:t> </a:t>
            </a:r>
            <a:r>
              <a:rPr lang="en-US" sz="3500" dirty="0">
                <a:solidFill>
                  <a:srgbClr val="FFFFFF"/>
                </a:solidFill>
                <a:latin typeface="Impact" panose="020B0806030902050204" pitchFamily="34" charset="0"/>
                <a:ea typeface="Lato"/>
              </a:rPr>
              <a:t>WeddingWire</a:t>
            </a:r>
            <a:r>
              <a:rPr lang="en-US" sz="3500" dirty="0">
                <a:solidFill>
                  <a:srgbClr val="FFFFFF"/>
                </a:solidFill>
                <a:latin typeface="Lato"/>
                <a:ea typeface="Lato"/>
              </a:rPr>
              <a:t> </a:t>
            </a:r>
            <a:r>
              <a:rPr lang="ar-SY" sz="3500" dirty="0">
                <a:solidFill>
                  <a:srgbClr val="FFFFFF"/>
                </a:solidFill>
                <a:latin typeface="Lato"/>
                <a:ea typeface="Lato"/>
              </a:rPr>
              <a:t>هو أداة شاملة تساعدك على تخطيط وتنظيم حفل الزفاف بكفاءة وسهولة. يقدم التطبيق مجموعة من الميزات التي تجعل من عملية التخطيط لحفل الزفاف تجربة ممتعة </a:t>
            </a:r>
            <a:r>
              <a:rPr lang="en-US" sz="3500" dirty="0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lang="ar-SY" sz="3500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5629319" y="3997786"/>
            <a:ext cx="1384515" cy="7386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ar-SY" sz="4000" b="1" dirty="0">
                <a:solidFill>
                  <a:srgbClr val="00FECA"/>
                </a:solidFill>
                <a:latin typeface="Bungee"/>
              </a:rPr>
              <a:t>تعريف :</a:t>
            </a:r>
            <a:r>
              <a:rPr lang="en-US" sz="4000" b="1" dirty="0">
                <a:solidFill>
                  <a:srgbClr val="00FECA"/>
                </a:solidFill>
                <a:latin typeface="Bungee"/>
              </a:rPr>
              <a:t> </a:t>
            </a:r>
            <a:endParaRPr sz="4000" b="1" dirty="0">
              <a:solidFill>
                <a:srgbClr val="00FECA"/>
              </a:solidFill>
              <a:latin typeface="Bungee"/>
            </a:endParaRPr>
          </a:p>
        </p:txBody>
      </p:sp>
      <p:sp>
        <p:nvSpPr>
          <p:cNvPr id="110" name="Google Shape;110;p14"/>
          <p:cNvSpPr/>
          <p:nvPr/>
        </p:nvSpPr>
        <p:spPr>
          <a:xfrm rot="502445">
            <a:off x="431506" y="349958"/>
            <a:ext cx="1905134" cy="2438400"/>
          </a:xfrm>
          <a:custGeom>
            <a:avLst/>
            <a:gdLst/>
            <a:ahLst/>
            <a:cxnLst/>
            <a:rect l="l" t="t" r="r" b="b"/>
            <a:pathLst>
              <a:path w="1905134" h="2438400" extrusionOk="0">
                <a:moveTo>
                  <a:pt x="0" y="0"/>
                </a:moveTo>
                <a:lnTo>
                  <a:pt x="1905135" y="0"/>
                </a:lnTo>
                <a:lnTo>
                  <a:pt x="1905135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FBA15-2586-650D-0FCD-0A17D11F7EF2}"/>
              </a:ext>
            </a:extLst>
          </p:cNvPr>
          <p:cNvSpPr txBox="1"/>
          <p:nvPr/>
        </p:nvSpPr>
        <p:spPr>
          <a:xfrm>
            <a:off x="2145028" y="6154403"/>
            <a:ext cx="29137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مراجعات وتحليلات</a:t>
            </a:r>
            <a:endParaRPr lang="en-US" sz="3500" b="1" dirty="0">
              <a:solidFill>
                <a:srgbClr val="FFFFFF"/>
              </a:solidFill>
              <a:latin typeface="Lato"/>
              <a:ea typeface="La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8F295-2DB8-9C7C-09B5-7CC6FE2C8387}"/>
              </a:ext>
            </a:extLst>
          </p:cNvPr>
          <p:cNvSpPr txBox="1"/>
          <p:nvPr/>
        </p:nvSpPr>
        <p:spPr>
          <a:xfrm>
            <a:off x="15681204" y="7781476"/>
            <a:ext cx="157363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ar-SY" sz="4000" b="1" dirty="0">
                <a:solidFill>
                  <a:srgbClr val="00FECA"/>
                </a:solidFill>
                <a:latin typeface="Bungee"/>
              </a:rPr>
              <a:t>العيوب:</a:t>
            </a:r>
            <a:endParaRPr lang="en-US" sz="4000" b="1" dirty="0">
              <a:solidFill>
                <a:srgbClr val="00FECA"/>
              </a:solidFill>
              <a:latin typeface="Bungee"/>
            </a:endParaRPr>
          </a:p>
        </p:txBody>
      </p:sp>
      <p:sp>
        <p:nvSpPr>
          <p:cNvPr id="12" name="Google Shape;630;p38">
            <a:extLst>
              <a:ext uri="{FF2B5EF4-FFF2-40B4-BE49-F238E27FC236}">
                <a16:creationId xmlns:a16="http://schemas.microsoft.com/office/drawing/2014/main" id="{11EB4718-C3E7-02F1-FDF0-C2F252526C40}"/>
              </a:ext>
            </a:extLst>
          </p:cNvPr>
          <p:cNvSpPr/>
          <p:nvPr/>
        </p:nvSpPr>
        <p:spPr>
          <a:xfrm rot="1164827">
            <a:off x="5285046" y="6252208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" name="Google Shape;630;p38">
            <a:extLst>
              <a:ext uri="{FF2B5EF4-FFF2-40B4-BE49-F238E27FC236}">
                <a16:creationId xmlns:a16="http://schemas.microsoft.com/office/drawing/2014/main" id="{5614877C-8355-E8FA-8D49-2BCE2DBDE116}"/>
              </a:ext>
            </a:extLst>
          </p:cNvPr>
          <p:cNvSpPr/>
          <p:nvPr/>
        </p:nvSpPr>
        <p:spPr>
          <a:xfrm rot="1164827">
            <a:off x="14241239" y="6271155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0A3E3-5DE5-1EFB-21D0-5320F0C3AAF9}"/>
              </a:ext>
            </a:extLst>
          </p:cNvPr>
          <p:cNvSpPr txBox="1"/>
          <p:nvPr/>
        </p:nvSpPr>
        <p:spPr>
          <a:xfrm>
            <a:off x="4572023" y="7626265"/>
            <a:ext cx="10125046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40000"/>
              </a:lnSpc>
            </a:pP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من الصعب إزالة المراجعات غير الدقيقة والاحتيالية</a:t>
            </a:r>
          </a:p>
        </p:txBody>
      </p:sp>
      <p:sp>
        <p:nvSpPr>
          <p:cNvPr id="16" name="Google Shape;630;p38">
            <a:extLst>
              <a:ext uri="{FF2B5EF4-FFF2-40B4-BE49-F238E27FC236}">
                <a16:creationId xmlns:a16="http://schemas.microsoft.com/office/drawing/2014/main" id="{7A211849-B466-A36D-B35D-E6EEE2530264}"/>
              </a:ext>
            </a:extLst>
          </p:cNvPr>
          <p:cNvSpPr/>
          <p:nvPr/>
        </p:nvSpPr>
        <p:spPr>
          <a:xfrm rot="1164827">
            <a:off x="15055479" y="7891711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7DC079-A7D3-78FC-3D37-DB11CA563B94}"/>
              </a:ext>
            </a:extLst>
          </p:cNvPr>
          <p:cNvSpPr txBox="1"/>
          <p:nvPr/>
        </p:nvSpPr>
        <p:spPr>
          <a:xfrm>
            <a:off x="614855" y="7773061"/>
            <a:ext cx="4943681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40000"/>
              </a:lnSpc>
            </a:pPr>
            <a:r>
              <a:rPr lang="ar-SY" sz="3500" b="1" dirty="0">
                <a:solidFill>
                  <a:srgbClr val="FFFFFF"/>
                </a:solidFill>
                <a:latin typeface="Lato"/>
                <a:ea typeface="Lato"/>
              </a:rPr>
              <a:t>التكلفة العالية للميزات المتميزة</a:t>
            </a:r>
          </a:p>
        </p:txBody>
      </p:sp>
      <p:sp>
        <p:nvSpPr>
          <p:cNvPr id="20" name="Google Shape;630;p38">
            <a:extLst>
              <a:ext uri="{FF2B5EF4-FFF2-40B4-BE49-F238E27FC236}">
                <a16:creationId xmlns:a16="http://schemas.microsoft.com/office/drawing/2014/main" id="{FCB23ADD-2BC7-4907-CC2E-ECA88D63456D}"/>
              </a:ext>
            </a:extLst>
          </p:cNvPr>
          <p:cNvSpPr/>
          <p:nvPr/>
        </p:nvSpPr>
        <p:spPr>
          <a:xfrm rot="1164827">
            <a:off x="5726092" y="7891710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68BB5E-77DD-D39D-A363-04289B630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1204" y="765652"/>
            <a:ext cx="1733721" cy="1733721"/>
          </a:xfrm>
          <a:prstGeom prst="rect">
            <a:avLst/>
          </a:prstGeom>
        </p:spPr>
      </p:pic>
      <p:sp>
        <p:nvSpPr>
          <p:cNvPr id="24" name="Google Shape;660;p38">
            <a:extLst>
              <a:ext uri="{FF2B5EF4-FFF2-40B4-BE49-F238E27FC236}">
                <a16:creationId xmlns:a16="http://schemas.microsoft.com/office/drawing/2014/main" id="{9797895F-F1BB-4757-331F-9EE807C7839D}"/>
              </a:ext>
            </a:extLst>
          </p:cNvPr>
          <p:cNvSpPr/>
          <p:nvPr/>
        </p:nvSpPr>
        <p:spPr>
          <a:xfrm>
            <a:off x="884364" y="8623457"/>
            <a:ext cx="999418" cy="1085841"/>
          </a:xfrm>
          <a:custGeom>
            <a:avLst/>
            <a:gdLst/>
            <a:ahLst/>
            <a:cxnLst/>
            <a:rect l="l" t="t" r="r" b="b"/>
            <a:pathLst>
              <a:path w="701770" h="813481" extrusionOk="0">
                <a:moveTo>
                  <a:pt x="0" y="0"/>
                </a:moveTo>
                <a:lnTo>
                  <a:pt x="701770" y="0"/>
                </a:lnTo>
                <a:lnTo>
                  <a:pt x="701770" y="813480"/>
                </a:lnTo>
                <a:lnTo>
                  <a:pt x="0" y="81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1215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/>
        </p:nvSpPr>
        <p:spPr>
          <a:xfrm>
            <a:off x="11604629" y="997031"/>
            <a:ext cx="6122262" cy="350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499" b="0" i="0" u="none" strike="noStrike" kern="0" cap="none" spc="0" normalizeH="0" baseline="0" noProof="0" dirty="0">
                <a:ln>
                  <a:noFill/>
                </a:ln>
                <a:solidFill>
                  <a:srgbClr val="FFF143"/>
                </a:solidFill>
                <a:effectLst/>
                <a:uLnTx/>
                <a:uFillTx/>
                <a:latin typeface="Bungee Outline"/>
                <a:ea typeface="Bungee Outline"/>
                <a:cs typeface="Bungee Outline"/>
                <a:sym typeface="Bungee Outline"/>
              </a:rPr>
              <a:t>Wedding wire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9DD2F-8668-5CE7-7152-C5D3E380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939109"/>
            <a:ext cx="11043329" cy="7206992"/>
          </a:xfrm>
          <a:prstGeom prst="rect">
            <a:avLst/>
          </a:prstGeom>
        </p:spPr>
      </p:pic>
      <p:sp>
        <p:nvSpPr>
          <p:cNvPr id="6" name="Google Shape;640;p38">
            <a:extLst>
              <a:ext uri="{FF2B5EF4-FFF2-40B4-BE49-F238E27FC236}">
                <a16:creationId xmlns:a16="http://schemas.microsoft.com/office/drawing/2014/main" id="{88993EFB-F9A9-4A74-4423-2B01CABA9072}"/>
              </a:ext>
            </a:extLst>
          </p:cNvPr>
          <p:cNvSpPr/>
          <p:nvPr/>
        </p:nvSpPr>
        <p:spPr>
          <a:xfrm flipH="1">
            <a:off x="13396756" y="5542605"/>
            <a:ext cx="2916972" cy="2786612"/>
          </a:xfrm>
          <a:custGeom>
            <a:avLst/>
            <a:gdLst/>
            <a:ahLst/>
            <a:cxnLst/>
            <a:rect l="l" t="t" r="r" b="b"/>
            <a:pathLst>
              <a:path w="1051010" h="1106935" extrusionOk="0">
                <a:moveTo>
                  <a:pt x="1051010" y="0"/>
                </a:moveTo>
                <a:lnTo>
                  <a:pt x="0" y="0"/>
                </a:lnTo>
                <a:lnTo>
                  <a:pt x="0" y="1106935"/>
                </a:lnTo>
                <a:lnTo>
                  <a:pt x="1051010" y="1106935"/>
                </a:lnTo>
                <a:lnTo>
                  <a:pt x="105101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85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966424" y="726580"/>
            <a:ext cx="1435515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owlby One SC" panose="02000505060000020004" pitchFamily="2" charset="0"/>
                <a:cs typeface="Arial"/>
                <a:sym typeface="Lato"/>
              </a:rPr>
              <a:t>EVENT PLANNER</a:t>
            </a:r>
            <a:endParaRPr kumimoji="0" lang="en-US" sz="9600" b="0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owlby One SC" panose="02000505060000020004" pitchFamily="2" charset="0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72259" y="3284520"/>
            <a:ext cx="17065425" cy="6547792"/>
          </a:xfrm>
          <a:custGeom>
            <a:avLst/>
            <a:gdLst/>
            <a:ahLst/>
            <a:cxnLst/>
            <a:rect l="l" t="t" r="r" b="b"/>
            <a:pathLst>
              <a:path w="4494597" h="1320721" extrusionOk="0">
                <a:moveTo>
                  <a:pt x="23137" y="0"/>
                </a:moveTo>
                <a:lnTo>
                  <a:pt x="4471460" y="0"/>
                </a:lnTo>
                <a:cubicBezTo>
                  <a:pt x="4484238" y="0"/>
                  <a:pt x="4494597" y="10359"/>
                  <a:pt x="4494597" y="23137"/>
                </a:cubicBezTo>
                <a:lnTo>
                  <a:pt x="4494597" y="1297584"/>
                </a:lnTo>
                <a:cubicBezTo>
                  <a:pt x="4494597" y="1303720"/>
                  <a:pt x="4492159" y="1309605"/>
                  <a:pt x="4487820" y="1313944"/>
                </a:cubicBezTo>
                <a:cubicBezTo>
                  <a:pt x="4483481" y="1318283"/>
                  <a:pt x="4477596" y="1320721"/>
                  <a:pt x="4471460" y="1320721"/>
                </a:cubicBezTo>
                <a:lnTo>
                  <a:pt x="23137" y="1320721"/>
                </a:lnTo>
                <a:cubicBezTo>
                  <a:pt x="10359" y="1320721"/>
                  <a:pt x="0" y="1310362"/>
                  <a:pt x="0" y="1297584"/>
                </a:cubicBezTo>
                <a:lnTo>
                  <a:pt x="0" y="23137"/>
                </a:lnTo>
                <a:cubicBezTo>
                  <a:pt x="0" y="10359"/>
                  <a:pt x="10359" y="0"/>
                  <a:pt x="2313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57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481887" y="6110358"/>
            <a:ext cx="291377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سهولة الاستخدام</a:t>
            </a:r>
            <a:endParaRPr kumimoji="0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5006953" y="6125747"/>
            <a:ext cx="20473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الميزات :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852056" y="3917384"/>
            <a:ext cx="1462865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تطبيق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Lato"/>
                <a:sym typeface="Arial"/>
              </a:rPr>
              <a:t>Event Planner</a:t>
            </a:r>
            <a:r>
              <a:rPr kumimoji="0" lang="ar-SY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هو أداة متكاملة تساعدك في تنظيم وتنسيق الفعاليات بكفاءة وسهولة. يمكن استخدام التطبيق لتنظيم مختلف أنواع الفعاليات مثل المؤتمرات، الاجتماعات، الحفلات، وحفلات الزفاف.</a:t>
            </a:r>
            <a:endParaRPr kumimoji="0" lang="ar-SY" sz="3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5629319" y="3997786"/>
            <a:ext cx="1384515" cy="73866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تعريف :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 rot="502445">
            <a:off x="431506" y="349958"/>
            <a:ext cx="1905134" cy="2438400"/>
          </a:xfrm>
          <a:custGeom>
            <a:avLst/>
            <a:gdLst/>
            <a:ahLst/>
            <a:cxnLst/>
            <a:rect l="l" t="t" r="r" b="b"/>
            <a:pathLst>
              <a:path w="1905134" h="2438400" extrusionOk="0">
                <a:moveTo>
                  <a:pt x="0" y="0"/>
                </a:moveTo>
                <a:lnTo>
                  <a:pt x="1905135" y="0"/>
                </a:lnTo>
                <a:lnTo>
                  <a:pt x="1905135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1CDED-E974-3639-BDB2-29D45C08891E}"/>
              </a:ext>
            </a:extLst>
          </p:cNvPr>
          <p:cNvSpPr txBox="1"/>
          <p:nvPr/>
        </p:nvSpPr>
        <p:spPr>
          <a:xfrm>
            <a:off x="7135046" y="6028717"/>
            <a:ext cx="2296391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إدارة متكاملة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FBA15-2586-650D-0FCD-0A17D11F7EF2}"/>
              </a:ext>
            </a:extLst>
          </p:cNvPr>
          <p:cNvSpPr txBox="1"/>
          <p:nvPr/>
        </p:nvSpPr>
        <p:spPr>
          <a:xfrm>
            <a:off x="1861810" y="6179608"/>
            <a:ext cx="25044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التواصل الفوري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8F295-2DB8-9C7C-09B5-7CC6FE2C8387}"/>
              </a:ext>
            </a:extLst>
          </p:cNvPr>
          <p:cNvSpPr txBox="1"/>
          <p:nvPr/>
        </p:nvSpPr>
        <p:spPr>
          <a:xfrm>
            <a:off x="15681204" y="7781476"/>
            <a:ext cx="157363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4000" b="1" i="0" u="none" strike="noStrike" kern="0" cap="none" spc="0" normalizeH="0" baseline="0" noProof="0" dirty="0">
                <a:ln>
                  <a:noFill/>
                </a:ln>
                <a:solidFill>
                  <a:srgbClr val="00FECA"/>
                </a:solidFill>
                <a:effectLst/>
                <a:uLnTx/>
                <a:uFillTx/>
                <a:latin typeface="Bungee"/>
                <a:cs typeface="Arial"/>
                <a:sym typeface="Arial"/>
              </a:rPr>
              <a:t>العيوب: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FECA"/>
              </a:solidFill>
              <a:effectLst/>
              <a:uLnTx/>
              <a:uFillTx/>
              <a:latin typeface="Bungee"/>
              <a:cs typeface="Arial"/>
              <a:sym typeface="Arial"/>
            </a:endParaRPr>
          </a:p>
        </p:txBody>
      </p:sp>
      <p:sp>
        <p:nvSpPr>
          <p:cNvPr id="11" name="Google Shape;630;p38">
            <a:extLst>
              <a:ext uri="{FF2B5EF4-FFF2-40B4-BE49-F238E27FC236}">
                <a16:creationId xmlns:a16="http://schemas.microsoft.com/office/drawing/2014/main" id="{52011D5D-6C75-1B39-3BD4-3B0E625DF42F}"/>
              </a:ext>
            </a:extLst>
          </p:cNvPr>
          <p:cNvSpPr/>
          <p:nvPr/>
        </p:nvSpPr>
        <p:spPr>
          <a:xfrm rot="1164827">
            <a:off x="9728532" y="6247692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630;p38">
            <a:extLst>
              <a:ext uri="{FF2B5EF4-FFF2-40B4-BE49-F238E27FC236}">
                <a16:creationId xmlns:a16="http://schemas.microsoft.com/office/drawing/2014/main" id="{11EB4718-C3E7-02F1-FDF0-C2F252526C40}"/>
              </a:ext>
            </a:extLst>
          </p:cNvPr>
          <p:cNvSpPr/>
          <p:nvPr/>
        </p:nvSpPr>
        <p:spPr>
          <a:xfrm rot="1164827">
            <a:off x="4640004" y="6252208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" name="Google Shape;630;p38">
            <a:extLst>
              <a:ext uri="{FF2B5EF4-FFF2-40B4-BE49-F238E27FC236}">
                <a16:creationId xmlns:a16="http://schemas.microsoft.com/office/drawing/2014/main" id="{5614877C-8355-E8FA-8D49-2BCE2DBDE116}"/>
              </a:ext>
            </a:extLst>
          </p:cNvPr>
          <p:cNvSpPr/>
          <p:nvPr/>
        </p:nvSpPr>
        <p:spPr>
          <a:xfrm rot="1164827">
            <a:off x="14758414" y="6241305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0A3E3-5DE5-1EFB-21D0-5320F0C3AAF9}"/>
              </a:ext>
            </a:extLst>
          </p:cNvPr>
          <p:cNvSpPr txBox="1"/>
          <p:nvPr/>
        </p:nvSpPr>
        <p:spPr>
          <a:xfrm>
            <a:off x="11481887" y="7626265"/>
            <a:ext cx="3215181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الحاجة إلى الإنترنت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Arial"/>
              <a:sym typeface="Arial"/>
            </a:endParaRPr>
          </a:p>
        </p:txBody>
      </p:sp>
      <p:sp>
        <p:nvSpPr>
          <p:cNvPr id="16" name="Google Shape;630;p38">
            <a:extLst>
              <a:ext uri="{FF2B5EF4-FFF2-40B4-BE49-F238E27FC236}">
                <a16:creationId xmlns:a16="http://schemas.microsoft.com/office/drawing/2014/main" id="{7A211849-B466-A36D-B35D-E6EEE2530264}"/>
              </a:ext>
            </a:extLst>
          </p:cNvPr>
          <p:cNvSpPr/>
          <p:nvPr/>
        </p:nvSpPr>
        <p:spPr>
          <a:xfrm rot="1164827">
            <a:off x="15055479" y="7891711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DFBC8-B44C-AE19-F954-BA91055F0C42}"/>
              </a:ext>
            </a:extLst>
          </p:cNvPr>
          <p:cNvSpPr txBox="1"/>
          <p:nvPr/>
        </p:nvSpPr>
        <p:spPr>
          <a:xfrm>
            <a:off x="2578232" y="7754120"/>
            <a:ext cx="22963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Y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Arial"/>
                <a:sym typeface="Arial"/>
              </a:rPr>
              <a:t>التكلفة</a:t>
            </a:r>
          </a:p>
        </p:txBody>
      </p:sp>
      <p:sp>
        <p:nvSpPr>
          <p:cNvPr id="18" name="Google Shape;630;p38">
            <a:extLst>
              <a:ext uri="{FF2B5EF4-FFF2-40B4-BE49-F238E27FC236}">
                <a16:creationId xmlns:a16="http://schemas.microsoft.com/office/drawing/2014/main" id="{F8C180BA-DAF7-8E4E-A851-BCB03410D231}"/>
              </a:ext>
            </a:extLst>
          </p:cNvPr>
          <p:cNvSpPr/>
          <p:nvPr/>
        </p:nvSpPr>
        <p:spPr>
          <a:xfrm rot="1164827">
            <a:off x="4547307" y="7761956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649;p38">
            <a:extLst>
              <a:ext uri="{FF2B5EF4-FFF2-40B4-BE49-F238E27FC236}">
                <a16:creationId xmlns:a16="http://schemas.microsoft.com/office/drawing/2014/main" id="{A62FCD28-CBFD-4DAD-7779-8CCEC800767E}"/>
              </a:ext>
            </a:extLst>
          </p:cNvPr>
          <p:cNvSpPr/>
          <p:nvPr/>
        </p:nvSpPr>
        <p:spPr>
          <a:xfrm>
            <a:off x="8131700" y="8525689"/>
            <a:ext cx="1012300" cy="908070"/>
          </a:xfrm>
          <a:custGeom>
            <a:avLst/>
            <a:gdLst/>
            <a:ahLst/>
            <a:cxnLst/>
            <a:rect l="l" t="t" r="r" b="b"/>
            <a:pathLst>
              <a:path w="1012300" h="908070" extrusionOk="0">
                <a:moveTo>
                  <a:pt x="0" y="0"/>
                </a:moveTo>
                <a:lnTo>
                  <a:pt x="1012300" y="0"/>
                </a:lnTo>
                <a:lnTo>
                  <a:pt x="1012300" y="908070"/>
                </a:lnTo>
                <a:lnTo>
                  <a:pt x="0" y="908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BF6FC-49A2-5845-3CA7-FF405AD4C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1204" y="538267"/>
            <a:ext cx="2150684" cy="21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73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535</Words>
  <Application>Microsoft Office PowerPoint</Application>
  <PresentationFormat>Custom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DecoType Thuluth</vt:lpstr>
      <vt:lpstr>Bungee</vt:lpstr>
      <vt:lpstr>Lato</vt:lpstr>
      <vt:lpstr>Bodoni MT Black</vt:lpstr>
      <vt:lpstr>Berlin Sans FB Demi</vt:lpstr>
      <vt:lpstr>Calibri</vt:lpstr>
      <vt:lpstr>Baloo</vt:lpstr>
      <vt:lpstr>Dubai Medium</vt:lpstr>
      <vt:lpstr>Kufi Extended Outline</vt:lpstr>
      <vt:lpstr>Aldhabi</vt:lpstr>
      <vt:lpstr>Bernard MT Condensed</vt:lpstr>
      <vt:lpstr>Stencil</vt:lpstr>
      <vt:lpstr>Arial</vt:lpstr>
      <vt:lpstr>Bungee Outline</vt:lpstr>
      <vt:lpstr>Impact</vt:lpstr>
      <vt:lpstr>Black Ops One</vt:lpstr>
      <vt:lpstr>Bowlby One SC</vt:lpstr>
      <vt:lpstr>Office Theme</vt:lpstr>
      <vt:lpstr>PowerPoint Presentation</vt:lpstr>
      <vt:lpstr>PowerPoint Presentation</vt:lpstr>
      <vt:lpstr>PowerPoint Presentation</vt:lpstr>
      <vt:lpstr>أهمية النظام: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Rami Sobih</cp:lastModifiedBy>
  <cp:revision>18</cp:revision>
  <dcterms:modified xsi:type="dcterms:W3CDTF">2024-06-08T07:51:59Z</dcterms:modified>
</cp:coreProperties>
</file>